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B011C0A-9E6E-4984-B096-9366D4186595}">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urav Kumar" initials="SK" lastIdx="2" clrIdx="0">
    <p:extLst>
      <p:ext uri="{19B8F6BF-5375-455C-9EA6-DF929625EA0E}">
        <p15:presenceInfo xmlns:p15="http://schemas.microsoft.com/office/powerpoint/2012/main" userId="79e4d6f24c87dde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1" d="100"/>
          <a:sy n="71" d="100"/>
        </p:scale>
        <p:origin x="69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12-29T11:08:47.664" idx="1">
    <p:pos x="10" y="10"/>
    <p:text/>
    <p:extLst>
      <p:ext uri="{C676402C-5697-4E1C-873F-D02D1690AC5C}">
        <p15:threadingInfo xmlns:p15="http://schemas.microsoft.com/office/powerpoint/2012/main" timeZoneBias="-330"/>
      </p:ext>
    </p:extLst>
  </p:cm>
  <p:cm authorId="1" dt="2022-12-29T11:09:32.775" idx="2">
    <p:pos x="146" y="146"/>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461B09-3DB3-44BB-BB00-A983E02AAFB7}" type="datetimeFigureOut">
              <a:rPr lang="en-IN" smtClean="0"/>
              <a:t>29-12-2022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2F4C68-1638-4469-9885-73227B59D589}" type="slidenum">
              <a:rPr lang="en-IN" smtClean="0"/>
              <a:t>‹#›</a:t>
            </a:fld>
            <a:endParaRPr lang="en-IN"/>
          </a:p>
        </p:txBody>
      </p:sp>
    </p:spTree>
    <p:extLst>
      <p:ext uri="{BB962C8B-B14F-4D97-AF65-F5344CB8AC3E}">
        <p14:creationId xmlns:p14="http://schemas.microsoft.com/office/powerpoint/2010/main" val="39191876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F86BE93F-27EF-4CB5-B78F-AF999679E50F}" type="datetimeFigureOut">
              <a:rPr lang="en-IN" smtClean="0"/>
              <a:t>29-12-2022</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935BF0D3-2113-4C5E-9C37-34FBC2157901}" type="slidenum">
              <a:rPr lang="en-IN" smtClean="0"/>
              <a:t>‹#›</a:t>
            </a:fld>
            <a:endParaRPr lang="en-IN"/>
          </a:p>
        </p:txBody>
      </p:sp>
    </p:spTree>
    <p:extLst>
      <p:ext uri="{BB962C8B-B14F-4D97-AF65-F5344CB8AC3E}">
        <p14:creationId xmlns:p14="http://schemas.microsoft.com/office/powerpoint/2010/main" val="4148474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86BE93F-27EF-4CB5-B78F-AF999679E50F}" type="datetimeFigureOut">
              <a:rPr lang="en-IN" smtClean="0"/>
              <a:t>29-12-2022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5BF0D3-2113-4C5E-9C37-34FBC2157901}" type="slidenum">
              <a:rPr lang="en-IN" smtClean="0"/>
              <a:t>‹#›</a:t>
            </a:fld>
            <a:endParaRPr lang="en-IN"/>
          </a:p>
        </p:txBody>
      </p:sp>
    </p:spTree>
    <p:extLst>
      <p:ext uri="{BB962C8B-B14F-4D97-AF65-F5344CB8AC3E}">
        <p14:creationId xmlns:p14="http://schemas.microsoft.com/office/powerpoint/2010/main" val="1276928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86BE93F-27EF-4CB5-B78F-AF999679E50F}" type="datetimeFigureOut">
              <a:rPr lang="en-IN" smtClean="0"/>
              <a:t>29-12-2022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5BF0D3-2113-4C5E-9C37-34FBC2157901}" type="slidenum">
              <a:rPr lang="en-IN" smtClean="0"/>
              <a:t>‹#›</a:t>
            </a:fld>
            <a:endParaRPr lang="en-IN"/>
          </a:p>
        </p:txBody>
      </p:sp>
    </p:spTree>
    <p:extLst>
      <p:ext uri="{BB962C8B-B14F-4D97-AF65-F5344CB8AC3E}">
        <p14:creationId xmlns:p14="http://schemas.microsoft.com/office/powerpoint/2010/main" val="41818860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86BE93F-27EF-4CB5-B78F-AF999679E50F}" type="datetimeFigureOut">
              <a:rPr lang="en-IN" smtClean="0"/>
              <a:t>29-12-2022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5BF0D3-2113-4C5E-9C37-34FBC2157901}"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7350399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86BE93F-27EF-4CB5-B78F-AF999679E50F}" type="datetimeFigureOut">
              <a:rPr lang="en-IN" smtClean="0"/>
              <a:t>29-12-2022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5BF0D3-2113-4C5E-9C37-34FBC2157901}" type="slidenum">
              <a:rPr lang="en-IN" smtClean="0"/>
              <a:t>‹#›</a:t>
            </a:fld>
            <a:endParaRPr lang="en-IN"/>
          </a:p>
        </p:txBody>
      </p:sp>
    </p:spTree>
    <p:extLst>
      <p:ext uri="{BB962C8B-B14F-4D97-AF65-F5344CB8AC3E}">
        <p14:creationId xmlns:p14="http://schemas.microsoft.com/office/powerpoint/2010/main" val="3136947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86BE93F-27EF-4CB5-B78F-AF999679E50F}" type="datetimeFigureOut">
              <a:rPr lang="en-IN" smtClean="0"/>
              <a:t>29-12-2022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35BF0D3-2113-4C5E-9C37-34FBC2157901}" type="slidenum">
              <a:rPr lang="en-IN" smtClean="0"/>
              <a:t>‹#›</a:t>
            </a:fld>
            <a:endParaRPr lang="en-IN"/>
          </a:p>
        </p:txBody>
      </p:sp>
    </p:spTree>
    <p:extLst>
      <p:ext uri="{BB962C8B-B14F-4D97-AF65-F5344CB8AC3E}">
        <p14:creationId xmlns:p14="http://schemas.microsoft.com/office/powerpoint/2010/main" val="18003791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86BE93F-27EF-4CB5-B78F-AF999679E50F}" type="datetimeFigureOut">
              <a:rPr lang="en-IN" smtClean="0"/>
              <a:t>29-12-2022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35BF0D3-2113-4C5E-9C37-34FBC2157901}" type="slidenum">
              <a:rPr lang="en-IN" smtClean="0"/>
              <a:t>‹#›</a:t>
            </a:fld>
            <a:endParaRPr lang="en-IN"/>
          </a:p>
        </p:txBody>
      </p:sp>
    </p:spTree>
    <p:extLst>
      <p:ext uri="{BB962C8B-B14F-4D97-AF65-F5344CB8AC3E}">
        <p14:creationId xmlns:p14="http://schemas.microsoft.com/office/powerpoint/2010/main" val="33548275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6BE93F-27EF-4CB5-B78F-AF999679E50F}" type="datetimeFigureOut">
              <a:rPr lang="en-IN" smtClean="0"/>
              <a:t>29-12-2022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5BF0D3-2113-4C5E-9C37-34FBC2157901}" type="slidenum">
              <a:rPr lang="en-IN" smtClean="0"/>
              <a:t>‹#›</a:t>
            </a:fld>
            <a:endParaRPr lang="en-IN"/>
          </a:p>
        </p:txBody>
      </p:sp>
    </p:spTree>
    <p:extLst>
      <p:ext uri="{BB962C8B-B14F-4D97-AF65-F5344CB8AC3E}">
        <p14:creationId xmlns:p14="http://schemas.microsoft.com/office/powerpoint/2010/main" val="37144912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6BE93F-27EF-4CB5-B78F-AF999679E50F}" type="datetimeFigureOut">
              <a:rPr lang="en-IN" smtClean="0"/>
              <a:t>29-12-2022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5BF0D3-2113-4C5E-9C37-34FBC2157901}" type="slidenum">
              <a:rPr lang="en-IN" smtClean="0"/>
              <a:t>‹#›</a:t>
            </a:fld>
            <a:endParaRPr lang="en-IN"/>
          </a:p>
        </p:txBody>
      </p:sp>
    </p:spTree>
    <p:extLst>
      <p:ext uri="{BB962C8B-B14F-4D97-AF65-F5344CB8AC3E}">
        <p14:creationId xmlns:p14="http://schemas.microsoft.com/office/powerpoint/2010/main" val="40481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6BE93F-27EF-4CB5-B78F-AF999679E50F}" type="datetimeFigureOut">
              <a:rPr lang="en-IN" smtClean="0"/>
              <a:t>29-12-2022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5BF0D3-2113-4C5E-9C37-34FBC2157901}" type="slidenum">
              <a:rPr lang="en-IN" smtClean="0"/>
              <a:t>‹#›</a:t>
            </a:fld>
            <a:endParaRPr lang="en-IN"/>
          </a:p>
        </p:txBody>
      </p:sp>
    </p:spTree>
    <p:extLst>
      <p:ext uri="{BB962C8B-B14F-4D97-AF65-F5344CB8AC3E}">
        <p14:creationId xmlns:p14="http://schemas.microsoft.com/office/powerpoint/2010/main" val="1328074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86BE93F-27EF-4CB5-B78F-AF999679E50F}" type="datetimeFigureOut">
              <a:rPr lang="en-IN" smtClean="0"/>
              <a:t>29-12-2022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5BF0D3-2113-4C5E-9C37-34FBC2157901}" type="slidenum">
              <a:rPr lang="en-IN" smtClean="0"/>
              <a:t>‹#›</a:t>
            </a:fld>
            <a:endParaRPr lang="en-IN"/>
          </a:p>
        </p:txBody>
      </p:sp>
    </p:spTree>
    <p:extLst>
      <p:ext uri="{BB962C8B-B14F-4D97-AF65-F5344CB8AC3E}">
        <p14:creationId xmlns:p14="http://schemas.microsoft.com/office/powerpoint/2010/main" val="3739975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86BE93F-27EF-4CB5-B78F-AF999679E50F}" type="datetimeFigureOut">
              <a:rPr lang="en-IN" smtClean="0"/>
              <a:t>29-12-2022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5BF0D3-2113-4C5E-9C37-34FBC2157901}" type="slidenum">
              <a:rPr lang="en-IN" smtClean="0"/>
              <a:t>‹#›</a:t>
            </a:fld>
            <a:endParaRPr lang="en-IN"/>
          </a:p>
        </p:txBody>
      </p:sp>
    </p:spTree>
    <p:extLst>
      <p:ext uri="{BB962C8B-B14F-4D97-AF65-F5344CB8AC3E}">
        <p14:creationId xmlns:p14="http://schemas.microsoft.com/office/powerpoint/2010/main" val="3778510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86BE93F-27EF-4CB5-B78F-AF999679E50F}" type="datetimeFigureOut">
              <a:rPr lang="en-IN" smtClean="0"/>
              <a:t>29-12-2022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35BF0D3-2113-4C5E-9C37-34FBC2157901}" type="slidenum">
              <a:rPr lang="en-IN" smtClean="0"/>
              <a:t>‹#›</a:t>
            </a:fld>
            <a:endParaRPr lang="en-IN"/>
          </a:p>
        </p:txBody>
      </p:sp>
    </p:spTree>
    <p:extLst>
      <p:ext uri="{BB962C8B-B14F-4D97-AF65-F5344CB8AC3E}">
        <p14:creationId xmlns:p14="http://schemas.microsoft.com/office/powerpoint/2010/main" val="3238769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86BE93F-27EF-4CB5-B78F-AF999679E50F}" type="datetimeFigureOut">
              <a:rPr lang="en-IN" smtClean="0"/>
              <a:t>29-12-2022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35BF0D3-2113-4C5E-9C37-34FBC2157901}" type="slidenum">
              <a:rPr lang="en-IN" smtClean="0"/>
              <a:t>‹#›</a:t>
            </a:fld>
            <a:endParaRPr lang="en-IN"/>
          </a:p>
        </p:txBody>
      </p:sp>
    </p:spTree>
    <p:extLst>
      <p:ext uri="{BB962C8B-B14F-4D97-AF65-F5344CB8AC3E}">
        <p14:creationId xmlns:p14="http://schemas.microsoft.com/office/powerpoint/2010/main" val="1748903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6BE93F-27EF-4CB5-B78F-AF999679E50F}" type="datetimeFigureOut">
              <a:rPr lang="en-IN" smtClean="0"/>
              <a:t>29-12-2022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35BF0D3-2113-4C5E-9C37-34FBC2157901}" type="slidenum">
              <a:rPr lang="en-IN" smtClean="0"/>
              <a:t>‹#›</a:t>
            </a:fld>
            <a:endParaRPr lang="en-IN"/>
          </a:p>
        </p:txBody>
      </p:sp>
    </p:spTree>
    <p:extLst>
      <p:ext uri="{BB962C8B-B14F-4D97-AF65-F5344CB8AC3E}">
        <p14:creationId xmlns:p14="http://schemas.microsoft.com/office/powerpoint/2010/main" val="742564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86BE93F-27EF-4CB5-B78F-AF999679E50F}" type="datetimeFigureOut">
              <a:rPr lang="en-IN" smtClean="0"/>
              <a:t>29-12-2022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5BF0D3-2113-4C5E-9C37-34FBC2157901}" type="slidenum">
              <a:rPr lang="en-IN" smtClean="0"/>
              <a:t>‹#›</a:t>
            </a:fld>
            <a:endParaRPr lang="en-IN"/>
          </a:p>
        </p:txBody>
      </p:sp>
    </p:spTree>
    <p:extLst>
      <p:ext uri="{BB962C8B-B14F-4D97-AF65-F5344CB8AC3E}">
        <p14:creationId xmlns:p14="http://schemas.microsoft.com/office/powerpoint/2010/main" val="2738900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86BE93F-27EF-4CB5-B78F-AF999679E50F}" type="datetimeFigureOut">
              <a:rPr lang="en-IN" smtClean="0"/>
              <a:t>29-12-2022</a:t>
            </a:fld>
            <a:endParaRPr lang="en-I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35BF0D3-2113-4C5E-9C37-34FBC2157901}" type="slidenum">
              <a:rPr lang="en-IN" smtClean="0"/>
              <a:t>‹#›</a:t>
            </a:fld>
            <a:endParaRPr lang="en-IN"/>
          </a:p>
        </p:txBody>
      </p:sp>
    </p:spTree>
    <p:extLst>
      <p:ext uri="{BB962C8B-B14F-4D97-AF65-F5344CB8AC3E}">
        <p14:creationId xmlns:p14="http://schemas.microsoft.com/office/powerpoint/2010/main" val="2594452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86BE93F-27EF-4CB5-B78F-AF999679E50F}" type="datetimeFigureOut">
              <a:rPr lang="en-IN" smtClean="0"/>
              <a:t>29-12-2022</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35BF0D3-2113-4C5E-9C37-34FBC2157901}" type="slidenum">
              <a:rPr lang="en-IN" smtClean="0"/>
              <a:t>‹#›</a:t>
            </a:fld>
            <a:endParaRPr lang="en-IN"/>
          </a:p>
        </p:txBody>
      </p:sp>
    </p:spTree>
    <p:extLst>
      <p:ext uri="{BB962C8B-B14F-4D97-AF65-F5344CB8AC3E}">
        <p14:creationId xmlns:p14="http://schemas.microsoft.com/office/powerpoint/2010/main" val="1896928573"/>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comments" Target="../comments/comment1.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058B8-303D-6D30-0D62-AB4BB7C0405B}"/>
              </a:ext>
            </a:extLst>
          </p:cNvPr>
          <p:cNvSpPr>
            <a:spLocks noGrp="1"/>
          </p:cNvSpPr>
          <p:nvPr>
            <p:ph type="ctrTitle"/>
          </p:nvPr>
        </p:nvSpPr>
        <p:spPr>
          <a:xfrm>
            <a:off x="1876424" y="753035"/>
            <a:ext cx="8791575" cy="1882589"/>
          </a:xfrm>
        </p:spPr>
        <p:txBody>
          <a:bodyPr/>
          <a:lstStyle/>
          <a:p>
            <a:r>
              <a:rPr lang="en-US" sz="4800" dirty="0">
                <a:solidFill>
                  <a:schemeClr val="accent6">
                    <a:lumMod val="20000"/>
                    <a:lumOff val="80000"/>
                  </a:schemeClr>
                </a:solidFill>
                <a:highlight>
                  <a:schemeClr val="dk1"/>
                </a:highlight>
                <a:latin typeface="Cambria"/>
                <a:ea typeface="Cambria"/>
                <a:cs typeface="Cambria"/>
                <a:sym typeface="Cambria"/>
              </a:rPr>
              <a:t> PRESENTATION</a:t>
            </a:r>
            <a:br>
              <a:rPr lang="en-US" dirty="0">
                <a:solidFill>
                  <a:srgbClr val="FF00FF"/>
                </a:solidFill>
                <a:highlight>
                  <a:schemeClr val="dk1"/>
                </a:highlight>
                <a:latin typeface="Cambria"/>
                <a:ea typeface="Cambria"/>
                <a:cs typeface="Cambria"/>
                <a:sym typeface="Cambria"/>
              </a:rPr>
            </a:br>
            <a:endParaRPr lang="en-IN" dirty="0"/>
          </a:p>
        </p:txBody>
      </p:sp>
      <p:sp>
        <p:nvSpPr>
          <p:cNvPr id="3" name="Subtitle 2">
            <a:extLst>
              <a:ext uri="{FF2B5EF4-FFF2-40B4-BE49-F238E27FC236}">
                <a16:creationId xmlns:a16="http://schemas.microsoft.com/office/drawing/2014/main" id="{407F0329-8562-50B1-A36D-260093EA79A2}"/>
              </a:ext>
            </a:extLst>
          </p:cNvPr>
          <p:cNvSpPr>
            <a:spLocks noGrp="1"/>
          </p:cNvSpPr>
          <p:nvPr>
            <p:ph type="subTitle" idx="1"/>
          </p:nvPr>
        </p:nvSpPr>
        <p:spPr>
          <a:xfrm>
            <a:off x="1277472" y="2084294"/>
            <a:ext cx="9390528" cy="3913094"/>
          </a:xfrm>
        </p:spPr>
        <p:txBody>
          <a:bodyPr>
            <a:normAutofit/>
          </a:bodyPr>
          <a:lstStyle/>
          <a:p>
            <a:endParaRPr lang="en-US" dirty="0">
              <a:solidFill>
                <a:schemeClr val="dk1"/>
              </a:solidFill>
              <a:latin typeface="Caveat SemiBold"/>
              <a:ea typeface="Caveat SemiBold"/>
              <a:cs typeface="Caveat SemiBold"/>
              <a:sym typeface="Caveat SemiBold"/>
            </a:endParaRPr>
          </a:p>
          <a:p>
            <a:endParaRPr lang="en-US" dirty="0">
              <a:solidFill>
                <a:schemeClr val="dk1"/>
              </a:solidFill>
              <a:latin typeface="Caveat SemiBold"/>
              <a:ea typeface="Caveat SemiBold"/>
              <a:cs typeface="Caveat SemiBold"/>
              <a:sym typeface="Caveat SemiBold"/>
            </a:endParaRPr>
          </a:p>
          <a:p>
            <a:r>
              <a:rPr lang="en-US" dirty="0">
                <a:solidFill>
                  <a:schemeClr val="dk1"/>
                </a:solidFill>
                <a:latin typeface="Caveat SemiBold"/>
                <a:ea typeface="Caveat SemiBold"/>
                <a:cs typeface="Caveat SemiBold"/>
                <a:sym typeface="Caveat SemiBold"/>
              </a:rPr>
              <a:t>A case study from US-based housing company named “Surprise Housing”. The company is looking at prospective properties to buy houses at a price below their actual values and flip them at a higher price which will help the company to enter the real estate market.</a:t>
            </a:r>
          </a:p>
          <a:p>
            <a:endParaRPr lang="en-IN" dirty="0"/>
          </a:p>
        </p:txBody>
      </p:sp>
      <p:pic>
        <p:nvPicPr>
          <p:cNvPr id="4" name="Google Shape;198;p1" descr="Large three level 3D brick house with a red roof and balconies on the 2nd and 3rd levels. ">
            <a:extLst>
              <a:ext uri="{FF2B5EF4-FFF2-40B4-BE49-F238E27FC236}">
                <a16:creationId xmlns:a16="http://schemas.microsoft.com/office/drawing/2014/main" id="{2F0699AD-3BF9-48B8-9F94-FC7726A6FB50}"/>
              </a:ext>
            </a:extLst>
          </p:cNvPr>
          <p:cNvPicPr preferRelativeResize="0"/>
          <p:nvPr/>
        </p:nvPicPr>
        <p:blipFill rotWithShape="1">
          <a:blip r:embed="rId2">
            <a:alphaModFix/>
          </a:blip>
          <a:srcRect/>
          <a:stretch/>
        </p:blipFill>
        <p:spPr>
          <a:xfrm>
            <a:off x="6468610" y="-465470"/>
            <a:ext cx="5389775" cy="3633799"/>
          </a:xfrm>
          <a:prstGeom prst="rect">
            <a:avLst/>
          </a:prstGeom>
          <a:noFill/>
          <a:ln>
            <a:noFill/>
          </a:ln>
        </p:spPr>
      </p:pic>
    </p:spTree>
    <p:extLst>
      <p:ext uri="{BB962C8B-B14F-4D97-AF65-F5344CB8AC3E}">
        <p14:creationId xmlns:p14="http://schemas.microsoft.com/office/powerpoint/2010/main" val="911253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03376-2A2A-AA8C-0F8F-B33D333546CE}"/>
              </a:ext>
            </a:extLst>
          </p:cNvPr>
          <p:cNvSpPr>
            <a:spLocks noGrp="1"/>
          </p:cNvSpPr>
          <p:nvPr>
            <p:ph type="title"/>
          </p:nvPr>
        </p:nvSpPr>
        <p:spPr/>
        <p:txBody>
          <a:bodyPr/>
          <a:lstStyle/>
          <a:p>
            <a:r>
              <a:rPr lang="en-US" sz="3600" dirty="0"/>
              <a:t>DATA ANALYSIS - MODEL BUILDING FLOWCHART</a:t>
            </a:r>
            <a:endParaRPr lang="en-IN" dirty="0"/>
          </a:p>
        </p:txBody>
      </p:sp>
      <p:pic>
        <p:nvPicPr>
          <p:cNvPr id="5" name="Content Placeholder 4">
            <a:extLst>
              <a:ext uri="{FF2B5EF4-FFF2-40B4-BE49-F238E27FC236}">
                <a16:creationId xmlns:a16="http://schemas.microsoft.com/office/drawing/2014/main" id="{67C63194-04CF-C399-E5B5-FD5DDF4EDF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1906" y="1834165"/>
            <a:ext cx="7718611" cy="4405317"/>
          </a:xfrm>
        </p:spPr>
      </p:pic>
    </p:spTree>
    <p:extLst>
      <p:ext uri="{BB962C8B-B14F-4D97-AF65-F5344CB8AC3E}">
        <p14:creationId xmlns:p14="http://schemas.microsoft.com/office/powerpoint/2010/main" val="36882848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09BDF-DFE7-5BBC-70AE-8BA057938803}"/>
              </a:ext>
            </a:extLst>
          </p:cNvPr>
          <p:cNvSpPr>
            <a:spLocks noGrp="1"/>
          </p:cNvSpPr>
          <p:nvPr>
            <p:ph type="title"/>
          </p:nvPr>
        </p:nvSpPr>
        <p:spPr/>
        <p:txBody>
          <a:bodyPr/>
          <a:lstStyle/>
          <a:p>
            <a:r>
              <a:rPr lang="en-US" sz="3600" dirty="0"/>
              <a:t>DATA PRE PROCESSING</a:t>
            </a:r>
            <a:endParaRPr lang="en-IN" dirty="0"/>
          </a:p>
        </p:txBody>
      </p:sp>
      <p:sp>
        <p:nvSpPr>
          <p:cNvPr id="3" name="Content Placeholder 2">
            <a:extLst>
              <a:ext uri="{FF2B5EF4-FFF2-40B4-BE49-F238E27FC236}">
                <a16:creationId xmlns:a16="http://schemas.microsoft.com/office/drawing/2014/main" id="{30811E07-27F7-72DA-E03A-A3B0F780F4EB}"/>
              </a:ext>
            </a:extLst>
          </p:cNvPr>
          <p:cNvSpPr>
            <a:spLocks noGrp="1"/>
          </p:cNvSpPr>
          <p:nvPr>
            <p:ph idx="1"/>
          </p:nvPr>
        </p:nvSpPr>
        <p:spPr/>
        <p:txBody>
          <a:bodyPr>
            <a:normAutofit lnSpcReduction="10000"/>
          </a:bodyPr>
          <a:lstStyle/>
          <a:p>
            <a:pPr marL="285750" marR="0" lvl="0" indent="-285750" algn="l" rtl="0">
              <a:spcBef>
                <a:spcPts val="0"/>
              </a:spcBef>
              <a:spcAft>
                <a:spcPts val="0"/>
              </a:spcAft>
              <a:buClr>
                <a:schemeClr val="lt1"/>
              </a:buClr>
              <a:buSzPts val="2800"/>
              <a:buFont typeface="Noto Sans Symbols"/>
              <a:buChar char="✔"/>
            </a:pPr>
            <a:r>
              <a:rPr lang="en-US" sz="2400" dirty="0">
                <a:solidFill>
                  <a:schemeClr val="lt1"/>
                </a:solidFill>
                <a:latin typeface="Century Gothic"/>
                <a:ea typeface="Century Gothic"/>
                <a:cs typeface="Century Gothic"/>
                <a:sym typeface="Century Gothic"/>
              </a:rPr>
              <a:t>Importing the necessary dependencies and libraries.</a:t>
            </a:r>
            <a:endParaRPr lang="en-US" dirty="0"/>
          </a:p>
          <a:p>
            <a:pPr marL="285750" marR="0" lvl="0" indent="-285750" algn="l" rtl="0">
              <a:spcBef>
                <a:spcPts val="0"/>
              </a:spcBef>
              <a:spcAft>
                <a:spcPts val="0"/>
              </a:spcAft>
              <a:buClr>
                <a:schemeClr val="lt1"/>
              </a:buClr>
              <a:buSzPts val="2800"/>
              <a:buFont typeface="Noto Sans Symbols"/>
              <a:buChar char="✔"/>
            </a:pPr>
            <a:r>
              <a:rPr lang="en-US" sz="2400" dirty="0">
                <a:solidFill>
                  <a:schemeClr val="lt1"/>
                </a:solidFill>
                <a:latin typeface="Century Gothic"/>
                <a:ea typeface="Century Gothic"/>
                <a:cs typeface="Century Gothic"/>
                <a:sym typeface="Century Gothic"/>
              </a:rPr>
              <a:t>Reading the CSV file and converted into data frame.</a:t>
            </a:r>
            <a:endParaRPr lang="en-US" dirty="0"/>
          </a:p>
          <a:p>
            <a:pPr marL="285750" marR="0" lvl="0" indent="-285750" algn="l" rtl="0">
              <a:spcBef>
                <a:spcPts val="0"/>
              </a:spcBef>
              <a:spcAft>
                <a:spcPts val="0"/>
              </a:spcAft>
              <a:buClr>
                <a:schemeClr val="lt1"/>
              </a:buClr>
              <a:buSzPts val="2800"/>
              <a:buFont typeface="Noto Sans Symbols"/>
              <a:buChar char="✔"/>
            </a:pPr>
            <a:r>
              <a:rPr lang="en-US" sz="2400" dirty="0">
                <a:solidFill>
                  <a:schemeClr val="lt1"/>
                </a:solidFill>
                <a:latin typeface="Century Gothic"/>
                <a:ea typeface="Century Gothic"/>
                <a:cs typeface="Century Gothic"/>
                <a:sym typeface="Century Gothic"/>
              </a:rPr>
              <a:t>Checking the data dimensions for the original dataset.</a:t>
            </a:r>
            <a:endParaRPr lang="en-US" dirty="0"/>
          </a:p>
          <a:p>
            <a:pPr marL="285750" marR="0" lvl="0" indent="-285750" algn="l" rtl="0">
              <a:spcBef>
                <a:spcPts val="0"/>
              </a:spcBef>
              <a:spcAft>
                <a:spcPts val="0"/>
              </a:spcAft>
              <a:buClr>
                <a:schemeClr val="lt1"/>
              </a:buClr>
              <a:buSzPts val="2800"/>
              <a:buFont typeface="Noto Sans Symbols"/>
              <a:buChar char="✔"/>
            </a:pPr>
            <a:r>
              <a:rPr lang="en-US" sz="2400" dirty="0">
                <a:solidFill>
                  <a:schemeClr val="lt1"/>
                </a:solidFill>
                <a:latin typeface="Century Gothic"/>
                <a:ea typeface="Century Gothic"/>
                <a:cs typeface="Century Gothic"/>
                <a:sym typeface="Century Gothic"/>
              </a:rPr>
              <a:t>Looking for null values and accordingly fill the missing data.</a:t>
            </a:r>
            <a:endParaRPr lang="en-US" dirty="0"/>
          </a:p>
          <a:p>
            <a:pPr marL="285750" marR="0" lvl="0" indent="-285750" algn="l" rtl="0">
              <a:spcBef>
                <a:spcPts val="0"/>
              </a:spcBef>
              <a:spcAft>
                <a:spcPts val="0"/>
              </a:spcAft>
              <a:buClr>
                <a:schemeClr val="lt1"/>
              </a:buClr>
              <a:buSzPts val="2800"/>
              <a:buFont typeface="Noto Sans Symbols"/>
              <a:buChar char="✔"/>
            </a:pPr>
            <a:r>
              <a:rPr lang="en-US" sz="2400" dirty="0">
                <a:solidFill>
                  <a:schemeClr val="lt1"/>
                </a:solidFill>
                <a:latin typeface="Century Gothic"/>
                <a:ea typeface="Century Gothic"/>
                <a:cs typeface="Century Gothic"/>
                <a:sym typeface="Century Gothic"/>
              </a:rPr>
              <a:t>Checking the summary of the dataset.</a:t>
            </a:r>
            <a:endParaRPr lang="en-US" dirty="0"/>
          </a:p>
          <a:p>
            <a:pPr marL="285750" marR="0" lvl="0" indent="-285750" algn="l" rtl="0">
              <a:spcBef>
                <a:spcPts val="0"/>
              </a:spcBef>
              <a:spcAft>
                <a:spcPts val="0"/>
              </a:spcAft>
              <a:buClr>
                <a:schemeClr val="lt1"/>
              </a:buClr>
              <a:buSzPts val="2800"/>
              <a:buFont typeface="Noto Sans Symbols"/>
              <a:buChar char="✔"/>
            </a:pPr>
            <a:r>
              <a:rPr lang="en-US" sz="2400" dirty="0">
                <a:solidFill>
                  <a:schemeClr val="lt1"/>
                </a:solidFill>
                <a:latin typeface="Century Gothic"/>
                <a:ea typeface="Century Gothic"/>
                <a:cs typeface="Century Gothic"/>
                <a:sym typeface="Century Gothic"/>
              </a:rPr>
              <a:t>Checking unique values.</a:t>
            </a:r>
            <a:endParaRPr lang="en-US" dirty="0"/>
          </a:p>
          <a:p>
            <a:pPr marL="285750" marR="0" lvl="0" indent="-285750" algn="l" rtl="0">
              <a:spcBef>
                <a:spcPts val="0"/>
              </a:spcBef>
              <a:spcAft>
                <a:spcPts val="0"/>
              </a:spcAft>
              <a:buClr>
                <a:schemeClr val="lt1"/>
              </a:buClr>
              <a:buSzPts val="2800"/>
              <a:buFont typeface="Noto Sans Symbols"/>
              <a:buChar char="✔"/>
            </a:pPr>
            <a:r>
              <a:rPr lang="en-US" sz="2400" dirty="0">
                <a:solidFill>
                  <a:schemeClr val="lt1"/>
                </a:solidFill>
                <a:latin typeface="Century Gothic"/>
                <a:ea typeface="Century Gothic"/>
                <a:cs typeface="Century Gothic"/>
                <a:sym typeface="Century Gothic"/>
              </a:rPr>
              <a:t>Checking all the categorical columns in the dataset.</a:t>
            </a:r>
            <a:endParaRPr lang="en-US" dirty="0"/>
          </a:p>
          <a:p>
            <a:pPr marL="285750" marR="0" lvl="0" indent="-285750" algn="l" rtl="0">
              <a:spcBef>
                <a:spcPts val="0"/>
              </a:spcBef>
              <a:spcAft>
                <a:spcPts val="0"/>
              </a:spcAft>
              <a:buClr>
                <a:schemeClr val="lt1"/>
              </a:buClr>
              <a:buSzPts val="2800"/>
              <a:buFont typeface="Noto Sans Symbols"/>
              <a:buChar char="✔"/>
            </a:pPr>
            <a:r>
              <a:rPr lang="en-US" sz="2400" dirty="0">
                <a:solidFill>
                  <a:schemeClr val="lt1"/>
                </a:solidFill>
                <a:latin typeface="Century Gothic"/>
                <a:ea typeface="Century Gothic"/>
                <a:cs typeface="Century Gothic"/>
                <a:sym typeface="Century Gothic"/>
              </a:rPr>
              <a:t>Visualizing each features using matplotlib and seaborn.</a:t>
            </a:r>
            <a:endParaRPr lang="en-US" dirty="0"/>
          </a:p>
          <a:p>
            <a:endParaRPr lang="en-IN" dirty="0"/>
          </a:p>
        </p:txBody>
      </p:sp>
    </p:spTree>
    <p:extLst>
      <p:ext uri="{BB962C8B-B14F-4D97-AF65-F5344CB8AC3E}">
        <p14:creationId xmlns:p14="http://schemas.microsoft.com/office/powerpoint/2010/main" val="3042545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A70C0-85B4-5934-A50A-F97049EFF939}"/>
              </a:ext>
            </a:extLst>
          </p:cNvPr>
          <p:cNvSpPr>
            <a:spLocks noGrp="1"/>
          </p:cNvSpPr>
          <p:nvPr>
            <p:ph type="title"/>
          </p:nvPr>
        </p:nvSpPr>
        <p:spPr/>
        <p:txBody>
          <a:bodyPr/>
          <a:lstStyle/>
          <a:p>
            <a:r>
              <a:rPr lang="en-US" sz="3600" dirty="0"/>
              <a:t>EXPLORATORY DATA ANALYSIS (EDA) AND VISUALIZATION</a:t>
            </a:r>
            <a:endParaRPr lang="en-IN" dirty="0"/>
          </a:p>
        </p:txBody>
      </p:sp>
      <p:sp>
        <p:nvSpPr>
          <p:cNvPr id="3" name="Content Placeholder 2">
            <a:extLst>
              <a:ext uri="{FF2B5EF4-FFF2-40B4-BE49-F238E27FC236}">
                <a16:creationId xmlns:a16="http://schemas.microsoft.com/office/drawing/2014/main" id="{24B99444-6690-F70E-87AC-74C30238047D}"/>
              </a:ext>
            </a:extLst>
          </p:cNvPr>
          <p:cNvSpPr>
            <a:spLocks noGrp="1"/>
          </p:cNvSpPr>
          <p:nvPr>
            <p:ph idx="1"/>
          </p:nvPr>
        </p:nvSpPr>
        <p:spPr>
          <a:xfrm>
            <a:off x="779929" y="2097088"/>
            <a:ext cx="11134165" cy="6280430"/>
          </a:xfrm>
        </p:spPr>
        <p:txBody>
          <a:bodyPr>
            <a:normAutofit fontScale="77500" lnSpcReduction="20000"/>
          </a:bodyPr>
          <a:lstStyle/>
          <a:p>
            <a:r>
              <a:rPr lang="en-US" sz="2400" u="sng" dirty="0">
                <a:solidFill>
                  <a:schemeClr val="lt1"/>
                </a:solidFill>
                <a:latin typeface="Century Gothic"/>
                <a:ea typeface="Century Gothic"/>
                <a:cs typeface="Century Gothic"/>
                <a:sym typeface="Century Gothic"/>
              </a:rPr>
              <a:t>01. Univariate Analysis -</a:t>
            </a:r>
            <a:r>
              <a:rPr lang="en-US" sz="2400" b="1" dirty="0">
                <a:solidFill>
                  <a:schemeClr val="lt1"/>
                </a:solidFill>
                <a:latin typeface="Century Gothic"/>
                <a:ea typeface="Century Gothic"/>
                <a:cs typeface="Century Gothic"/>
                <a:sym typeface="Century Gothic"/>
              </a:rPr>
              <a:t>Univariate analysis</a:t>
            </a:r>
            <a:r>
              <a:rPr lang="en-US" sz="2400" dirty="0">
                <a:solidFill>
                  <a:schemeClr val="lt1"/>
                </a:solidFill>
                <a:latin typeface="Century Gothic"/>
                <a:ea typeface="Century Gothic"/>
                <a:cs typeface="Century Gothic"/>
                <a:sym typeface="Century Gothic"/>
              </a:rPr>
              <a:t> is the simplest form of analyzing data. “Uni” means “one”, so in other words your data has only one variable.</a:t>
            </a:r>
            <a:endParaRPr lang="en-US" dirty="0"/>
          </a:p>
          <a:p>
            <a:r>
              <a:rPr lang="en-US" sz="2400" u="sng" dirty="0">
                <a:solidFill>
                  <a:schemeClr val="lt1"/>
                </a:solidFill>
                <a:latin typeface="Century Gothic"/>
                <a:ea typeface="Century Gothic"/>
                <a:cs typeface="Century Gothic"/>
                <a:sym typeface="Century Gothic"/>
              </a:rPr>
              <a:t>02. Multivariate Analysis - </a:t>
            </a:r>
            <a:r>
              <a:rPr lang="en-US" sz="2400" b="1" dirty="0">
                <a:solidFill>
                  <a:schemeClr val="lt1"/>
                </a:solidFill>
                <a:latin typeface="Century Gothic"/>
                <a:ea typeface="Century Gothic"/>
                <a:cs typeface="Century Gothic"/>
                <a:sym typeface="Century Gothic"/>
              </a:rPr>
              <a:t>Multivariate analysis</a:t>
            </a:r>
            <a:r>
              <a:rPr lang="en-US" sz="2400" dirty="0">
                <a:solidFill>
                  <a:schemeClr val="lt1"/>
                </a:solidFill>
                <a:latin typeface="Century Gothic"/>
                <a:ea typeface="Century Gothic"/>
                <a:cs typeface="Century Gothic"/>
                <a:sym typeface="Century Gothic"/>
              </a:rPr>
              <a:t> is a set of statistical techniques used for </a:t>
            </a:r>
            <a:r>
              <a:rPr lang="en-US" sz="2400" b="1" dirty="0">
                <a:solidFill>
                  <a:schemeClr val="lt1"/>
                </a:solidFill>
                <a:latin typeface="Century Gothic"/>
                <a:ea typeface="Century Gothic"/>
                <a:cs typeface="Century Gothic"/>
                <a:sym typeface="Century Gothic"/>
              </a:rPr>
              <a:t>analysis</a:t>
            </a:r>
            <a:r>
              <a:rPr lang="en-US" sz="2400" dirty="0">
                <a:solidFill>
                  <a:schemeClr val="lt1"/>
                </a:solidFill>
                <a:latin typeface="Century Gothic"/>
                <a:ea typeface="Century Gothic"/>
                <a:cs typeface="Century Gothic"/>
                <a:sym typeface="Century Gothic"/>
              </a:rPr>
              <a:t> of data that contain more than one variable. </a:t>
            </a:r>
            <a:endParaRPr lang="en-US" dirty="0"/>
          </a:p>
          <a:p>
            <a:r>
              <a:rPr lang="en-US" sz="2400" u="sng" dirty="0">
                <a:solidFill>
                  <a:schemeClr val="lt1"/>
                </a:solidFill>
                <a:latin typeface="Century Gothic"/>
                <a:ea typeface="Century Gothic"/>
                <a:cs typeface="Century Gothic"/>
                <a:sym typeface="Century Gothic"/>
              </a:rPr>
              <a:t>03. Correlation of Dataset - </a:t>
            </a:r>
            <a:r>
              <a:rPr lang="en-US" sz="2400" b="1" dirty="0">
                <a:solidFill>
                  <a:schemeClr val="lt1"/>
                </a:solidFill>
                <a:latin typeface="Century Gothic"/>
                <a:ea typeface="Century Gothic"/>
                <a:cs typeface="Century Gothic"/>
                <a:sym typeface="Century Gothic"/>
              </a:rPr>
              <a:t>Correlation</a:t>
            </a:r>
            <a:r>
              <a:rPr lang="en-US" sz="2400" dirty="0">
                <a:solidFill>
                  <a:schemeClr val="lt1"/>
                </a:solidFill>
                <a:latin typeface="Century Gothic"/>
                <a:ea typeface="Century Gothic"/>
                <a:cs typeface="Century Gothic"/>
                <a:sym typeface="Century Gothic"/>
              </a:rPr>
              <a:t> is used to test relationships between quantitative variables or categorical variables.</a:t>
            </a:r>
            <a:endParaRPr lang="en-US" dirty="0"/>
          </a:p>
          <a:p>
            <a:r>
              <a:rPr lang="en-US" sz="2400" u="sng" dirty="0">
                <a:solidFill>
                  <a:schemeClr val="lt1"/>
                </a:solidFill>
                <a:latin typeface="Century Gothic"/>
                <a:ea typeface="Century Gothic"/>
                <a:cs typeface="Century Gothic"/>
                <a:sym typeface="Century Gothic"/>
              </a:rPr>
              <a:t>04. Correlation with Target variable -  </a:t>
            </a:r>
            <a:r>
              <a:rPr lang="en-US" sz="2400" b="1" dirty="0">
                <a:solidFill>
                  <a:schemeClr val="lt1"/>
                </a:solidFill>
                <a:latin typeface="Century Gothic"/>
                <a:ea typeface="Century Gothic"/>
                <a:cs typeface="Century Gothic"/>
                <a:sym typeface="Century Gothic"/>
              </a:rPr>
              <a:t>Correlation</a:t>
            </a:r>
            <a:r>
              <a:rPr lang="en-US" sz="2400" dirty="0">
                <a:solidFill>
                  <a:schemeClr val="lt1"/>
                </a:solidFill>
                <a:latin typeface="Century Gothic"/>
                <a:ea typeface="Century Gothic"/>
                <a:cs typeface="Century Gothic"/>
                <a:sym typeface="Century Gothic"/>
              </a:rPr>
              <a:t> with the target variable to know how the data is related.</a:t>
            </a:r>
            <a:endParaRPr lang="en-US" dirty="0"/>
          </a:p>
          <a:p>
            <a:r>
              <a:rPr lang="en-US" dirty="0"/>
              <a:t>05. Skewness – We removed all skewness using Power </a:t>
            </a:r>
            <a:r>
              <a:rPr lang="en-US" dirty="0" err="1"/>
              <a:t>Tranformer</a:t>
            </a:r>
            <a:endParaRPr lang="en-US" dirty="0"/>
          </a:p>
          <a:p>
            <a:r>
              <a:rPr lang="en-US" dirty="0"/>
              <a:t>06. Selecting Best Feature – We are Using PCA Technique to remove unwanted Columns .</a:t>
            </a:r>
          </a:p>
          <a:p>
            <a:r>
              <a:rPr lang="en-US" sz="2400" u="sng" dirty="0">
                <a:solidFill>
                  <a:schemeClr val="lt1"/>
                </a:solidFill>
                <a:latin typeface="Century Gothic"/>
                <a:ea typeface="Century Gothic"/>
                <a:cs typeface="Century Gothic"/>
                <a:sym typeface="Century Gothic"/>
              </a:rPr>
              <a:t>05. Conclusion - </a:t>
            </a:r>
            <a:r>
              <a:rPr lang="en-US" sz="2400" b="1" dirty="0">
                <a:solidFill>
                  <a:schemeClr val="lt1"/>
                </a:solidFill>
                <a:latin typeface="Century Gothic"/>
                <a:ea typeface="Century Gothic"/>
                <a:cs typeface="Century Gothic"/>
                <a:sym typeface="Century Gothic"/>
              </a:rPr>
              <a:t>Summary</a:t>
            </a:r>
            <a:r>
              <a:rPr lang="en-US" sz="2400" dirty="0">
                <a:solidFill>
                  <a:schemeClr val="lt1"/>
                </a:solidFill>
                <a:latin typeface="Century Gothic"/>
                <a:ea typeface="Century Gothic"/>
                <a:cs typeface="Century Gothic"/>
                <a:sym typeface="Century Gothic"/>
              </a:rPr>
              <a:t> with the conclusion of all the analysis</a:t>
            </a:r>
            <a:endParaRPr lang="en-US" dirty="0"/>
          </a:p>
          <a:p>
            <a:endParaRPr lang="en-US" dirty="0"/>
          </a:p>
          <a:p>
            <a:endParaRPr lang="en-US" dirty="0"/>
          </a:p>
          <a:p>
            <a:endParaRPr lang="en-US" dirty="0"/>
          </a:p>
          <a:p>
            <a:endParaRPr lang="en-US" dirty="0"/>
          </a:p>
          <a:p>
            <a:r>
              <a:rPr lang="en-US" dirty="0"/>
              <a:t>-</a:t>
            </a:r>
          </a:p>
          <a:p>
            <a:endParaRPr lang="en-IN" dirty="0"/>
          </a:p>
        </p:txBody>
      </p:sp>
    </p:spTree>
    <p:extLst>
      <p:ext uri="{BB962C8B-B14F-4D97-AF65-F5344CB8AC3E}">
        <p14:creationId xmlns:p14="http://schemas.microsoft.com/office/powerpoint/2010/main" val="1895092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582D9-3D66-CF1D-AFC1-04846BE9FCBA}"/>
              </a:ext>
            </a:extLst>
          </p:cNvPr>
          <p:cNvSpPr>
            <a:spLocks noGrp="1"/>
          </p:cNvSpPr>
          <p:nvPr>
            <p:ph type="title"/>
          </p:nvPr>
        </p:nvSpPr>
        <p:spPr>
          <a:xfrm>
            <a:off x="1141413" y="618518"/>
            <a:ext cx="9905998" cy="1062364"/>
          </a:xfrm>
        </p:spPr>
        <p:txBody>
          <a:bodyPr/>
          <a:lstStyle/>
          <a:p>
            <a:r>
              <a:rPr lang="en-IN" dirty="0"/>
              <a:t>Lets see univariate analysis In video</a:t>
            </a:r>
          </a:p>
        </p:txBody>
      </p:sp>
      <p:pic>
        <p:nvPicPr>
          <p:cNvPr id="7" name="New project">
            <a:hlinkClick r:id="" action="ppaction://media"/>
            <a:extLst>
              <a:ext uri="{FF2B5EF4-FFF2-40B4-BE49-F238E27FC236}">
                <a16:creationId xmlns:a16="http://schemas.microsoft.com/office/drawing/2014/main" id="{E21B86A4-84A9-3470-135F-B645D7515A1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65492" y="1680882"/>
            <a:ext cx="5028920" cy="4335208"/>
          </a:xfrm>
        </p:spPr>
      </p:pic>
      <p:sp>
        <p:nvSpPr>
          <p:cNvPr id="8" name="TextBox 7">
            <a:extLst>
              <a:ext uri="{FF2B5EF4-FFF2-40B4-BE49-F238E27FC236}">
                <a16:creationId xmlns:a16="http://schemas.microsoft.com/office/drawing/2014/main" id="{A57F3B28-BED2-3AB1-0600-EEA3A820F15D}"/>
              </a:ext>
            </a:extLst>
          </p:cNvPr>
          <p:cNvSpPr txBox="1"/>
          <p:nvPr/>
        </p:nvSpPr>
        <p:spPr>
          <a:xfrm>
            <a:off x="7221071" y="1715968"/>
            <a:ext cx="4383741" cy="3139321"/>
          </a:xfrm>
          <a:prstGeom prst="rect">
            <a:avLst/>
          </a:prstGeom>
          <a:noFill/>
        </p:spPr>
        <p:txBody>
          <a:bodyPr wrap="square" rtlCol="0">
            <a:spAutoFit/>
          </a:bodyPr>
          <a:lstStyle/>
          <a:p>
            <a:pPr marL="0" lvl="0" indent="0" algn="l" rtl="0">
              <a:lnSpc>
                <a:spcPct val="100000"/>
              </a:lnSpc>
              <a:spcBef>
                <a:spcPts val="0"/>
              </a:spcBef>
              <a:spcAft>
                <a:spcPts val="0"/>
              </a:spcAft>
              <a:buClr>
                <a:schemeClr val="lt1"/>
              </a:buClr>
              <a:buSzPts val="1800"/>
              <a:buNone/>
            </a:pPr>
            <a:r>
              <a:rPr lang="en-US" dirty="0"/>
              <a:t>Count plot method is used to show the counts of observations in each categorical bin using bars. </a:t>
            </a:r>
          </a:p>
          <a:p>
            <a:pPr marL="0" lvl="0" indent="0" algn="l" rtl="0">
              <a:lnSpc>
                <a:spcPct val="100000"/>
              </a:lnSpc>
              <a:spcBef>
                <a:spcPts val="0"/>
              </a:spcBef>
              <a:spcAft>
                <a:spcPts val="0"/>
              </a:spcAft>
              <a:buClr>
                <a:schemeClr val="lt1"/>
              </a:buClr>
              <a:buSzPts val="1800"/>
              <a:buNone/>
            </a:pPr>
            <a:endParaRPr lang="en-US" dirty="0"/>
          </a:p>
          <a:p>
            <a:pPr marL="0" lvl="0" indent="0" algn="l" rtl="0">
              <a:lnSpc>
                <a:spcPct val="100000"/>
              </a:lnSpc>
              <a:spcBef>
                <a:spcPts val="0"/>
              </a:spcBef>
              <a:spcAft>
                <a:spcPts val="0"/>
              </a:spcAft>
              <a:buClr>
                <a:schemeClr val="lt1"/>
              </a:buClr>
              <a:buSzPts val="1800"/>
              <a:buNone/>
            </a:pPr>
            <a:r>
              <a:rPr lang="en-US" dirty="0"/>
              <a:t>Parameters : This method is accepting the following parameters that are described below: x, y</a:t>
            </a:r>
          </a:p>
          <a:p>
            <a:pPr marL="0" lvl="0" indent="0" algn="l" rtl="0">
              <a:lnSpc>
                <a:spcPct val="100000"/>
              </a:lnSpc>
              <a:spcBef>
                <a:spcPts val="0"/>
              </a:spcBef>
              <a:spcAft>
                <a:spcPts val="0"/>
              </a:spcAft>
              <a:buClr>
                <a:schemeClr val="lt1"/>
              </a:buClr>
              <a:buSzPts val="1800"/>
              <a:buNone/>
            </a:pPr>
            <a:endParaRPr lang="en-US" dirty="0"/>
          </a:p>
          <a:p>
            <a:pPr marL="0" lvl="0" indent="0" algn="l" rtl="0">
              <a:lnSpc>
                <a:spcPct val="100000"/>
              </a:lnSpc>
              <a:spcBef>
                <a:spcPts val="0"/>
              </a:spcBef>
              <a:spcAft>
                <a:spcPts val="1600"/>
              </a:spcAft>
              <a:buClr>
                <a:schemeClr val="lt1"/>
              </a:buClr>
              <a:buSzPts val="1800"/>
              <a:buNone/>
            </a:pPr>
            <a:r>
              <a:rPr lang="en-US" dirty="0"/>
              <a:t>This parameter take names of variables in data or vector data, optional inputs for plotting long-form data</a:t>
            </a:r>
            <a:endParaRPr lang="en-IN" dirty="0"/>
          </a:p>
        </p:txBody>
      </p:sp>
    </p:spTree>
    <p:extLst>
      <p:ext uri="{BB962C8B-B14F-4D97-AF65-F5344CB8AC3E}">
        <p14:creationId xmlns:p14="http://schemas.microsoft.com/office/powerpoint/2010/main" val="2460763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197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4DD2A-20FB-007F-8D22-881A0EBF6670}"/>
              </a:ext>
            </a:extLst>
          </p:cNvPr>
          <p:cNvSpPr>
            <a:spLocks noGrp="1"/>
          </p:cNvSpPr>
          <p:nvPr>
            <p:ph type="title"/>
          </p:nvPr>
        </p:nvSpPr>
        <p:spPr/>
        <p:txBody>
          <a:bodyPr/>
          <a:lstStyle/>
          <a:p>
            <a:r>
              <a:rPr lang="en-IN" dirty="0"/>
              <a:t>Categorical variable with sale price</a:t>
            </a:r>
          </a:p>
        </p:txBody>
      </p:sp>
      <p:pic>
        <p:nvPicPr>
          <p:cNvPr id="93" name="IMG_9994255">
            <a:hlinkClick r:id="" action="ppaction://media"/>
            <a:extLst>
              <a:ext uri="{FF2B5EF4-FFF2-40B4-BE49-F238E27FC236}">
                <a16:creationId xmlns:a16="http://schemas.microsoft.com/office/drawing/2014/main" id="{D8D6B88B-1033-4B61-3D8F-9371A7B0E57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57511" y="2209146"/>
            <a:ext cx="4862931" cy="4164759"/>
          </a:xfrm>
        </p:spPr>
      </p:pic>
      <p:sp>
        <p:nvSpPr>
          <p:cNvPr id="94" name="TextBox 93">
            <a:extLst>
              <a:ext uri="{FF2B5EF4-FFF2-40B4-BE49-F238E27FC236}">
                <a16:creationId xmlns:a16="http://schemas.microsoft.com/office/drawing/2014/main" id="{3EACEB14-5404-F6A3-024B-76F44E38531C}"/>
              </a:ext>
            </a:extLst>
          </p:cNvPr>
          <p:cNvSpPr txBox="1"/>
          <p:nvPr/>
        </p:nvSpPr>
        <p:spPr>
          <a:xfrm>
            <a:off x="7906871" y="2209147"/>
            <a:ext cx="3939988" cy="2308324"/>
          </a:xfrm>
          <a:prstGeom prst="rect">
            <a:avLst/>
          </a:prstGeom>
          <a:noFill/>
        </p:spPr>
        <p:txBody>
          <a:bodyPr wrap="square" rtlCol="0">
            <a:spAutoFit/>
          </a:bodyPr>
          <a:lstStyle/>
          <a:p>
            <a:r>
              <a:rPr lang="en-IN" dirty="0"/>
              <a:t>Here , I am using Line plot for </a:t>
            </a:r>
            <a:r>
              <a:rPr lang="en-IN" dirty="0" err="1"/>
              <a:t>checkinh</a:t>
            </a:r>
            <a:r>
              <a:rPr lang="en-IN" dirty="0"/>
              <a:t> relationship between all categorical variable with our target variable Sale price.</a:t>
            </a:r>
          </a:p>
          <a:p>
            <a:endParaRPr lang="en-IN" dirty="0"/>
          </a:p>
          <a:p>
            <a:endParaRPr lang="en-IN" dirty="0"/>
          </a:p>
          <a:p>
            <a:r>
              <a:rPr lang="en-IN" dirty="0"/>
              <a:t>Here I am making video of all the Line plot with all columns.</a:t>
            </a:r>
          </a:p>
        </p:txBody>
      </p:sp>
    </p:spTree>
    <p:extLst>
      <p:ext uri="{BB962C8B-B14F-4D97-AF65-F5344CB8AC3E}">
        <p14:creationId xmlns:p14="http://schemas.microsoft.com/office/powerpoint/2010/main" val="373124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5000" fill="hold"/>
                                        <p:tgtEl>
                                          <p:spTgt spid="9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3"/>
                </p:tgtEl>
              </p:cMediaNode>
            </p:video>
            <p:seq concurrent="1" nextAc="seek">
              <p:cTn id="8" restart="whenNotActive" fill="hold" evtFilter="cancelBubble" nodeType="interactiveSeq">
                <p:stCondLst>
                  <p:cond evt="onClick" delay="0">
                    <p:tgtEl>
                      <p:spTgt spid="9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3"/>
                                        </p:tgtEl>
                                      </p:cBhvr>
                                    </p:cmd>
                                  </p:childTnLst>
                                </p:cTn>
                              </p:par>
                            </p:childTnLst>
                          </p:cTn>
                        </p:par>
                      </p:childTnLst>
                    </p:cTn>
                  </p:par>
                </p:childTnLst>
              </p:cTn>
              <p:nextCondLst>
                <p:cond evt="onClick" delay="0">
                  <p:tgtEl>
                    <p:spTgt spid="9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B0AD8-341A-6829-D0BC-0334EBC3E5A4}"/>
              </a:ext>
            </a:extLst>
          </p:cNvPr>
          <p:cNvSpPr>
            <a:spLocks noGrp="1"/>
          </p:cNvSpPr>
          <p:nvPr>
            <p:ph type="title"/>
          </p:nvPr>
        </p:nvSpPr>
        <p:spPr/>
        <p:txBody>
          <a:bodyPr/>
          <a:lstStyle/>
          <a:p>
            <a:r>
              <a:rPr lang="en-IN" dirty="0"/>
              <a:t>Joint plot for categorical variables with sales price</a:t>
            </a:r>
          </a:p>
        </p:txBody>
      </p:sp>
      <p:pic>
        <p:nvPicPr>
          <p:cNvPr id="6" name="IMG_0042">
            <a:hlinkClick r:id="" action="ppaction://media"/>
            <a:extLst>
              <a:ext uri="{FF2B5EF4-FFF2-40B4-BE49-F238E27FC236}">
                <a16:creationId xmlns:a16="http://schemas.microsoft.com/office/drawing/2014/main" id="{7D2A5214-AC3C-B10E-6366-2FA91D70231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12695" y="1943480"/>
            <a:ext cx="5190565" cy="4695677"/>
          </a:xfrm>
        </p:spPr>
      </p:pic>
      <p:sp>
        <p:nvSpPr>
          <p:cNvPr id="7" name="TextBox 6">
            <a:extLst>
              <a:ext uri="{FF2B5EF4-FFF2-40B4-BE49-F238E27FC236}">
                <a16:creationId xmlns:a16="http://schemas.microsoft.com/office/drawing/2014/main" id="{864415D4-EDFC-0634-9DAA-4A48FCCA7685}"/>
              </a:ext>
            </a:extLst>
          </p:cNvPr>
          <p:cNvSpPr txBox="1"/>
          <p:nvPr/>
        </p:nvSpPr>
        <p:spPr>
          <a:xfrm>
            <a:off x="8041342" y="1859339"/>
            <a:ext cx="3200399" cy="2308324"/>
          </a:xfrm>
          <a:prstGeom prst="rect">
            <a:avLst/>
          </a:prstGeom>
          <a:noFill/>
        </p:spPr>
        <p:txBody>
          <a:bodyPr wrap="square" rtlCol="0">
            <a:spAutoFit/>
          </a:bodyPr>
          <a:lstStyle/>
          <a:p>
            <a:r>
              <a:rPr lang="en-IN" dirty="0"/>
              <a:t>Here , I am using Joint plot for </a:t>
            </a:r>
            <a:r>
              <a:rPr lang="en-IN" dirty="0" err="1"/>
              <a:t>checkinh</a:t>
            </a:r>
            <a:r>
              <a:rPr lang="en-IN" dirty="0"/>
              <a:t> relationship between all categorical variable with our target variable Sale price.</a:t>
            </a:r>
          </a:p>
          <a:p>
            <a:endParaRPr lang="en-IN" dirty="0"/>
          </a:p>
          <a:p>
            <a:endParaRPr lang="en-IN" dirty="0"/>
          </a:p>
          <a:p>
            <a:r>
              <a:rPr lang="en-IN" dirty="0"/>
              <a:t>Here I am making video of all the Line plot with all columns.</a:t>
            </a:r>
          </a:p>
        </p:txBody>
      </p:sp>
    </p:spTree>
    <p:extLst>
      <p:ext uri="{BB962C8B-B14F-4D97-AF65-F5344CB8AC3E}">
        <p14:creationId xmlns:p14="http://schemas.microsoft.com/office/powerpoint/2010/main" val="3260705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0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C3B18-EE21-19A8-9B6E-4D68ED03C5CC}"/>
              </a:ext>
            </a:extLst>
          </p:cNvPr>
          <p:cNvSpPr>
            <a:spLocks noGrp="1"/>
          </p:cNvSpPr>
          <p:nvPr>
            <p:ph type="title"/>
          </p:nvPr>
        </p:nvSpPr>
        <p:spPr/>
        <p:txBody>
          <a:bodyPr/>
          <a:lstStyle/>
          <a:p>
            <a:r>
              <a:rPr lang="en-IN" dirty="0" err="1"/>
              <a:t>Jointplot</a:t>
            </a:r>
            <a:r>
              <a:rPr lang="en-IN" dirty="0"/>
              <a:t> for numerical variables with sales price</a:t>
            </a:r>
          </a:p>
        </p:txBody>
      </p:sp>
      <p:pic>
        <p:nvPicPr>
          <p:cNvPr id="6" name="IMG_0080 (1)">
            <a:hlinkClick r:id="" action="ppaction://media"/>
            <a:extLst>
              <a:ext uri="{FF2B5EF4-FFF2-40B4-BE49-F238E27FC236}">
                <a16:creationId xmlns:a16="http://schemas.microsoft.com/office/drawing/2014/main" id="{BC7B9218-A0C7-F45F-4CB5-2142290F301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38002" y="2005053"/>
            <a:ext cx="4506352" cy="4234429"/>
          </a:xfrm>
        </p:spPr>
      </p:pic>
      <p:sp>
        <p:nvSpPr>
          <p:cNvPr id="7" name="TextBox 6">
            <a:extLst>
              <a:ext uri="{FF2B5EF4-FFF2-40B4-BE49-F238E27FC236}">
                <a16:creationId xmlns:a16="http://schemas.microsoft.com/office/drawing/2014/main" id="{2F95F8EB-342B-41D8-B00D-51CCCFDBEA1D}"/>
              </a:ext>
            </a:extLst>
          </p:cNvPr>
          <p:cNvSpPr txBox="1"/>
          <p:nvPr/>
        </p:nvSpPr>
        <p:spPr>
          <a:xfrm>
            <a:off x="8081682" y="2005052"/>
            <a:ext cx="3200400" cy="3416320"/>
          </a:xfrm>
          <a:prstGeom prst="rect">
            <a:avLst/>
          </a:prstGeom>
          <a:noFill/>
        </p:spPr>
        <p:txBody>
          <a:bodyPr wrap="square" rtlCol="0">
            <a:spAutoFit/>
          </a:bodyPr>
          <a:lstStyle/>
          <a:p>
            <a:r>
              <a:rPr lang="en-IN" dirty="0"/>
              <a:t>Here , I am using Joint plot for </a:t>
            </a:r>
            <a:r>
              <a:rPr lang="en-IN" dirty="0" err="1"/>
              <a:t>checkinh</a:t>
            </a:r>
            <a:r>
              <a:rPr lang="en-IN" dirty="0"/>
              <a:t> relationship between all categorical variable with our target variable Sale price.</a:t>
            </a:r>
          </a:p>
          <a:p>
            <a:endParaRPr lang="en-IN" dirty="0"/>
          </a:p>
          <a:p>
            <a:endParaRPr lang="en-IN" dirty="0"/>
          </a:p>
          <a:p>
            <a:r>
              <a:rPr lang="en-IN" dirty="0"/>
              <a:t>Here I am making video of all the Line plot with all columns.</a:t>
            </a:r>
          </a:p>
          <a:p>
            <a:endParaRPr lang="en-IN" dirty="0"/>
          </a:p>
          <a:p>
            <a:endParaRPr lang="en-IN" dirty="0"/>
          </a:p>
          <a:p>
            <a:r>
              <a:rPr lang="en-IN" dirty="0"/>
              <a:t>Here I am make videos for all columns.</a:t>
            </a:r>
          </a:p>
        </p:txBody>
      </p:sp>
    </p:spTree>
    <p:extLst>
      <p:ext uri="{BB962C8B-B14F-4D97-AF65-F5344CB8AC3E}">
        <p14:creationId xmlns:p14="http://schemas.microsoft.com/office/powerpoint/2010/main" val="4031073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5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C2F24-CB6B-28E2-080E-53FE6BF97D4E}"/>
              </a:ext>
            </a:extLst>
          </p:cNvPr>
          <p:cNvSpPr>
            <a:spLocks noGrp="1"/>
          </p:cNvSpPr>
          <p:nvPr>
            <p:ph type="title"/>
          </p:nvPr>
        </p:nvSpPr>
        <p:spPr/>
        <p:txBody>
          <a:bodyPr/>
          <a:lstStyle/>
          <a:p>
            <a:r>
              <a:rPr lang="en-IN" dirty="0"/>
              <a:t>Column with outliers</a:t>
            </a:r>
            <a:br>
              <a:rPr lang="en-IN" dirty="0"/>
            </a:br>
            <a:endParaRPr lang="en-IN" dirty="0"/>
          </a:p>
        </p:txBody>
      </p:sp>
      <p:pic>
        <p:nvPicPr>
          <p:cNvPr id="5" name="Content Placeholder 4">
            <a:extLst>
              <a:ext uri="{FF2B5EF4-FFF2-40B4-BE49-F238E27FC236}">
                <a16:creationId xmlns:a16="http://schemas.microsoft.com/office/drawing/2014/main" id="{75C2EC19-88CD-F0B7-927E-4CCCECC26B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767400"/>
            <a:ext cx="4411102" cy="3854145"/>
          </a:xfrm>
        </p:spPr>
      </p:pic>
      <p:pic>
        <p:nvPicPr>
          <p:cNvPr id="7" name="Picture 6">
            <a:extLst>
              <a:ext uri="{FF2B5EF4-FFF2-40B4-BE49-F238E27FC236}">
                <a16:creationId xmlns:a16="http://schemas.microsoft.com/office/drawing/2014/main" id="{FA3C9396-6B41-20DE-F034-037D5EE996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7263" y="1767399"/>
            <a:ext cx="4404737" cy="3854145"/>
          </a:xfrm>
          <a:prstGeom prst="rect">
            <a:avLst/>
          </a:prstGeom>
        </p:spPr>
      </p:pic>
      <p:pic>
        <p:nvPicPr>
          <p:cNvPr id="9" name="Picture 8">
            <a:extLst>
              <a:ext uri="{FF2B5EF4-FFF2-40B4-BE49-F238E27FC236}">
                <a16:creationId xmlns:a16="http://schemas.microsoft.com/office/drawing/2014/main" id="{48E2035D-5668-DE98-675B-76AFD587C3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9783" y="2527404"/>
            <a:ext cx="3072435" cy="2663825"/>
          </a:xfrm>
          <a:prstGeom prst="rect">
            <a:avLst/>
          </a:prstGeom>
        </p:spPr>
      </p:pic>
    </p:spTree>
    <p:extLst>
      <p:ext uri="{BB962C8B-B14F-4D97-AF65-F5344CB8AC3E}">
        <p14:creationId xmlns:p14="http://schemas.microsoft.com/office/powerpoint/2010/main" val="23888147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FCB75-9DC8-D2E7-FD10-B09E690716A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D2B66C01-D109-C1B4-68F5-477BE7EB24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097088"/>
            <a:ext cx="3762375" cy="3248025"/>
          </a:xfrm>
        </p:spPr>
      </p:pic>
      <p:pic>
        <p:nvPicPr>
          <p:cNvPr id="7" name="Picture 6">
            <a:extLst>
              <a:ext uri="{FF2B5EF4-FFF2-40B4-BE49-F238E27FC236}">
                <a16:creationId xmlns:a16="http://schemas.microsoft.com/office/drawing/2014/main" id="{47605EEC-90F9-55EA-FF83-2AF2B737A8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1525" y="2106800"/>
            <a:ext cx="3800475" cy="3286125"/>
          </a:xfrm>
          <a:prstGeom prst="rect">
            <a:avLst/>
          </a:prstGeom>
        </p:spPr>
      </p:pic>
      <p:pic>
        <p:nvPicPr>
          <p:cNvPr id="9" name="Picture 8">
            <a:extLst>
              <a:ext uri="{FF2B5EF4-FFF2-40B4-BE49-F238E27FC236}">
                <a16:creationId xmlns:a16="http://schemas.microsoft.com/office/drawing/2014/main" id="{815709F3-5780-B0F1-549D-54396BB023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1012" y="2116138"/>
            <a:ext cx="3571875" cy="3228975"/>
          </a:xfrm>
          <a:prstGeom prst="rect">
            <a:avLst/>
          </a:prstGeom>
        </p:spPr>
      </p:pic>
    </p:spTree>
    <p:extLst>
      <p:ext uri="{BB962C8B-B14F-4D97-AF65-F5344CB8AC3E}">
        <p14:creationId xmlns:p14="http://schemas.microsoft.com/office/powerpoint/2010/main" val="34393679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B5172-9A25-82F1-675D-9974D2389F3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7C0DE32-B409-4EAB-8EFD-6D56EE0B85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097088"/>
            <a:ext cx="3676650" cy="3238500"/>
          </a:xfrm>
        </p:spPr>
      </p:pic>
      <p:pic>
        <p:nvPicPr>
          <p:cNvPr id="7" name="Picture 6">
            <a:extLst>
              <a:ext uri="{FF2B5EF4-FFF2-40B4-BE49-F238E27FC236}">
                <a16:creationId xmlns:a16="http://schemas.microsoft.com/office/drawing/2014/main" id="{B16CD1E1-A102-A4FE-D045-FBB2BCAC8E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1767" y="2097088"/>
            <a:ext cx="3819525" cy="3314700"/>
          </a:xfrm>
          <a:prstGeom prst="rect">
            <a:avLst/>
          </a:prstGeom>
        </p:spPr>
      </p:pic>
      <p:pic>
        <p:nvPicPr>
          <p:cNvPr id="9" name="Picture 8">
            <a:extLst>
              <a:ext uri="{FF2B5EF4-FFF2-40B4-BE49-F238E27FC236}">
                <a16:creationId xmlns:a16="http://schemas.microsoft.com/office/drawing/2014/main" id="{D4DE8AFD-B63B-1194-4F66-759304057A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8349" y="2097088"/>
            <a:ext cx="3800475" cy="3238500"/>
          </a:xfrm>
          <a:prstGeom prst="rect">
            <a:avLst/>
          </a:prstGeom>
        </p:spPr>
      </p:pic>
    </p:spTree>
    <p:extLst>
      <p:ext uri="{BB962C8B-B14F-4D97-AF65-F5344CB8AC3E}">
        <p14:creationId xmlns:p14="http://schemas.microsoft.com/office/powerpoint/2010/main" val="1141600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6F939-8019-CE24-E2F9-241FBCA24F7C}"/>
              </a:ext>
            </a:extLst>
          </p:cNvPr>
          <p:cNvSpPr>
            <a:spLocks noGrp="1"/>
          </p:cNvSpPr>
          <p:nvPr>
            <p:ph type="title"/>
          </p:nvPr>
        </p:nvSpPr>
        <p:spPr/>
        <p:txBody>
          <a:bodyPr/>
          <a:lstStyle/>
          <a:p>
            <a:r>
              <a:rPr lang="en-US" sz="3600" b="1" i="0" u="none" strike="noStrike" cap="none" dirty="0">
                <a:solidFill>
                  <a:srgbClr val="FF00FF"/>
                </a:solidFill>
                <a:highlight>
                  <a:schemeClr val="dk1"/>
                </a:highlight>
                <a:latin typeface="Caveat"/>
                <a:ea typeface="Caveat"/>
                <a:cs typeface="Caveat"/>
                <a:sym typeface="Caveat"/>
              </a:rPr>
              <a:t>HOUSING PRICE PREDICTION PROJEC</a:t>
            </a:r>
            <a:r>
              <a:rPr lang="en-US" sz="3600" b="1" dirty="0">
                <a:solidFill>
                  <a:srgbClr val="FF00FF"/>
                </a:solidFill>
                <a:highlight>
                  <a:schemeClr val="dk1"/>
                </a:highlight>
                <a:latin typeface="Caveat"/>
                <a:ea typeface="Caveat"/>
                <a:cs typeface="Caveat"/>
                <a:sym typeface="Caveat"/>
              </a:rPr>
              <a:t>T</a:t>
            </a:r>
            <a:br>
              <a:rPr lang="en-US" sz="3600" b="1" dirty="0">
                <a:solidFill>
                  <a:srgbClr val="FF00FF"/>
                </a:solidFill>
                <a:highlight>
                  <a:schemeClr val="dk1"/>
                </a:highlight>
                <a:latin typeface="Caveat"/>
                <a:ea typeface="Caveat"/>
                <a:cs typeface="Caveat"/>
                <a:sym typeface="Caveat"/>
              </a:rPr>
            </a:br>
            <a:endParaRPr lang="en-IN" dirty="0"/>
          </a:p>
        </p:txBody>
      </p:sp>
      <p:pic>
        <p:nvPicPr>
          <p:cNvPr id="4" name="Google Shape;203;p3">
            <a:extLst>
              <a:ext uri="{FF2B5EF4-FFF2-40B4-BE49-F238E27FC236}">
                <a16:creationId xmlns:a16="http://schemas.microsoft.com/office/drawing/2014/main" id="{31939BB1-EAC8-B074-3F22-58A8BF95E04F}"/>
              </a:ext>
            </a:extLst>
          </p:cNvPr>
          <p:cNvPicPr preferRelativeResize="0">
            <a:picLocks noGrp="1"/>
          </p:cNvPicPr>
          <p:nvPr>
            <p:ph idx="1"/>
          </p:nvPr>
        </p:nvPicPr>
        <p:blipFill rotWithShape="1">
          <a:blip r:embed="rId2">
            <a:alphaModFix/>
          </a:blip>
          <a:srcRect/>
          <a:stretch/>
        </p:blipFill>
        <p:spPr>
          <a:xfrm>
            <a:off x="1295548" y="2249488"/>
            <a:ext cx="9905998" cy="3842030"/>
          </a:xfrm>
          <a:prstGeom prst="rect">
            <a:avLst/>
          </a:prstGeom>
          <a:noFill/>
          <a:ln>
            <a:noFill/>
          </a:ln>
        </p:spPr>
      </p:pic>
    </p:spTree>
    <p:extLst>
      <p:ext uri="{BB962C8B-B14F-4D97-AF65-F5344CB8AC3E}">
        <p14:creationId xmlns:p14="http://schemas.microsoft.com/office/powerpoint/2010/main" val="14896090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9777C-5AAD-3C21-92F6-3F30BF370F23}"/>
              </a:ext>
            </a:extLst>
          </p:cNvPr>
          <p:cNvSpPr>
            <a:spLocks noGrp="1"/>
          </p:cNvSpPr>
          <p:nvPr>
            <p:ph type="title"/>
          </p:nvPr>
        </p:nvSpPr>
        <p:spPr/>
        <p:txBody>
          <a:bodyPr/>
          <a:lstStyle/>
          <a:p>
            <a:r>
              <a:rPr lang="en-IN" dirty="0"/>
              <a:t>Checking correlation with target</a:t>
            </a:r>
          </a:p>
        </p:txBody>
      </p:sp>
      <p:pic>
        <p:nvPicPr>
          <p:cNvPr id="5" name="Content Placeholder 4">
            <a:extLst>
              <a:ext uri="{FF2B5EF4-FFF2-40B4-BE49-F238E27FC236}">
                <a16:creationId xmlns:a16="http://schemas.microsoft.com/office/drawing/2014/main" id="{95849C5E-0C11-62A5-2810-3DCC167792CD}"/>
              </a:ext>
            </a:extLst>
          </p:cNvPr>
          <p:cNvPicPr>
            <a:picLocks noGrp="1" noChangeAspect="1"/>
          </p:cNvPicPr>
          <p:nvPr>
            <p:ph idx="1"/>
          </p:nvPr>
        </p:nvPicPr>
        <p:blipFill>
          <a:blip r:embed="rId2"/>
          <a:stretch>
            <a:fillRect/>
          </a:stretch>
        </p:blipFill>
        <p:spPr>
          <a:xfrm>
            <a:off x="328254" y="1899722"/>
            <a:ext cx="11535491" cy="4689337"/>
          </a:xfrm>
        </p:spPr>
      </p:pic>
    </p:spTree>
    <p:extLst>
      <p:ext uri="{BB962C8B-B14F-4D97-AF65-F5344CB8AC3E}">
        <p14:creationId xmlns:p14="http://schemas.microsoft.com/office/powerpoint/2010/main" val="1236684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06A7E-DD2E-488B-597E-DAB41E1381D7}"/>
              </a:ext>
            </a:extLst>
          </p:cNvPr>
          <p:cNvSpPr>
            <a:spLocks noGrp="1"/>
          </p:cNvSpPr>
          <p:nvPr>
            <p:ph type="title"/>
          </p:nvPr>
        </p:nvSpPr>
        <p:spPr/>
        <p:txBody>
          <a:bodyPr/>
          <a:lstStyle/>
          <a:p>
            <a:r>
              <a:rPr lang="en-IN" dirty="0"/>
              <a:t>Feature selection </a:t>
            </a:r>
            <a:r>
              <a:rPr lang="en-IN" dirty="0" err="1"/>
              <a:t>pca</a:t>
            </a:r>
            <a:r>
              <a:rPr lang="en-IN" dirty="0"/>
              <a:t> technique</a:t>
            </a:r>
          </a:p>
        </p:txBody>
      </p:sp>
      <p:pic>
        <p:nvPicPr>
          <p:cNvPr id="5" name="Content Placeholder 4">
            <a:extLst>
              <a:ext uri="{FF2B5EF4-FFF2-40B4-BE49-F238E27FC236}">
                <a16:creationId xmlns:a16="http://schemas.microsoft.com/office/drawing/2014/main" id="{08D7C428-E8F7-E991-FB5A-FFDE9E24FED9}"/>
              </a:ext>
            </a:extLst>
          </p:cNvPr>
          <p:cNvPicPr>
            <a:picLocks noGrp="1" noChangeAspect="1"/>
          </p:cNvPicPr>
          <p:nvPr>
            <p:ph idx="1"/>
          </p:nvPr>
        </p:nvPicPr>
        <p:blipFill>
          <a:blip r:embed="rId2"/>
          <a:stretch>
            <a:fillRect/>
          </a:stretch>
        </p:blipFill>
        <p:spPr>
          <a:xfrm>
            <a:off x="779930" y="1761560"/>
            <a:ext cx="7536890" cy="4097390"/>
          </a:xfrm>
        </p:spPr>
      </p:pic>
      <p:sp>
        <p:nvSpPr>
          <p:cNvPr id="6" name="TextBox 5">
            <a:extLst>
              <a:ext uri="{FF2B5EF4-FFF2-40B4-BE49-F238E27FC236}">
                <a16:creationId xmlns:a16="http://schemas.microsoft.com/office/drawing/2014/main" id="{384A0E5C-4F5A-F125-8EB2-86225D4EA828}"/>
              </a:ext>
            </a:extLst>
          </p:cNvPr>
          <p:cNvSpPr txBox="1"/>
          <p:nvPr/>
        </p:nvSpPr>
        <p:spPr>
          <a:xfrm>
            <a:off x="8888506" y="2259105"/>
            <a:ext cx="2523564" cy="1477328"/>
          </a:xfrm>
          <a:prstGeom prst="rect">
            <a:avLst/>
          </a:prstGeom>
          <a:noFill/>
        </p:spPr>
        <p:txBody>
          <a:bodyPr wrap="square" rtlCol="0">
            <a:spAutoFit/>
          </a:bodyPr>
          <a:lstStyle/>
          <a:p>
            <a:r>
              <a:rPr lang="en-US" b="0" i="0" dirty="0">
                <a:effectLst/>
                <a:latin typeface="-apple-system"/>
              </a:rPr>
              <a:t>Around 60 principle components are able to </a:t>
            </a:r>
            <a:r>
              <a:rPr lang="en-US" b="0" i="0" dirty="0" err="1">
                <a:effectLst/>
                <a:latin typeface="-apple-system"/>
              </a:rPr>
              <a:t>to</a:t>
            </a:r>
            <a:r>
              <a:rPr lang="en-US" b="0" i="0" dirty="0">
                <a:effectLst/>
                <a:latin typeface="-apple-system"/>
              </a:rPr>
              <a:t> explain &gt;95% Variance . its save to consider starting 60 PC.</a:t>
            </a:r>
            <a:endParaRPr lang="en-IN" dirty="0"/>
          </a:p>
        </p:txBody>
      </p:sp>
    </p:spTree>
    <p:extLst>
      <p:ext uri="{BB962C8B-B14F-4D97-AF65-F5344CB8AC3E}">
        <p14:creationId xmlns:p14="http://schemas.microsoft.com/office/powerpoint/2010/main" val="15418864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F3A5C-20BC-7C56-5CE3-3072F0741D7E}"/>
              </a:ext>
            </a:extLst>
          </p:cNvPr>
          <p:cNvSpPr>
            <a:spLocks noGrp="1"/>
          </p:cNvSpPr>
          <p:nvPr>
            <p:ph type="title"/>
          </p:nvPr>
        </p:nvSpPr>
        <p:spPr/>
        <p:txBody>
          <a:bodyPr/>
          <a:lstStyle/>
          <a:p>
            <a:r>
              <a:rPr lang="en-IN" dirty="0"/>
              <a:t>Selecting model</a:t>
            </a:r>
          </a:p>
        </p:txBody>
      </p:sp>
      <p:pic>
        <p:nvPicPr>
          <p:cNvPr id="5" name="Content Placeholder 4">
            <a:extLst>
              <a:ext uri="{FF2B5EF4-FFF2-40B4-BE49-F238E27FC236}">
                <a16:creationId xmlns:a16="http://schemas.microsoft.com/office/drawing/2014/main" id="{CB571128-D3AA-294D-8763-8C048DB8850B}"/>
              </a:ext>
            </a:extLst>
          </p:cNvPr>
          <p:cNvPicPr>
            <a:picLocks noGrp="1" noChangeAspect="1"/>
          </p:cNvPicPr>
          <p:nvPr>
            <p:ph idx="1"/>
          </p:nvPr>
        </p:nvPicPr>
        <p:blipFill>
          <a:blip r:embed="rId2"/>
          <a:stretch>
            <a:fillRect/>
          </a:stretch>
        </p:blipFill>
        <p:spPr>
          <a:xfrm>
            <a:off x="488815" y="1899138"/>
            <a:ext cx="7841827" cy="4510627"/>
          </a:xfrm>
        </p:spPr>
      </p:pic>
      <p:sp>
        <p:nvSpPr>
          <p:cNvPr id="6" name="TextBox 5">
            <a:extLst>
              <a:ext uri="{FF2B5EF4-FFF2-40B4-BE49-F238E27FC236}">
                <a16:creationId xmlns:a16="http://schemas.microsoft.com/office/drawing/2014/main" id="{2784A7BC-AA85-28AC-AF31-70935AC5C2C7}"/>
              </a:ext>
            </a:extLst>
          </p:cNvPr>
          <p:cNvSpPr txBox="1"/>
          <p:nvPr/>
        </p:nvSpPr>
        <p:spPr>
          <a:xfrm>
            <a:off x="8983241" y="2097088"/>
            <a:ext cx="2836724" cy="2585323"/>
          </a:xfrm>
          <a:prstGeom prst="rect">
            <a:avLst/>
          </a:prstGeom>
          <a:noFill/>
        </p:spPr>
        <p:txBody>
          <a:bodyPr wrap="square" rtlCol="0">
            <a:spAutoFit/>
          </a:bodyPr>
          <a:lstStyle/>
          <a:p>
            <a:r>
              <a:rPr lang="en-IN" dirty="0"/>
              <a:t>Here we select</a:t>
            </a:r>
          </a:p>
          <a:p>
            <a:r>
              <a:rPr lang="en-IN" dirty="0"/>
              <a:t>Gradient Boost </a:t>
            </a:r>
            <a:r>
              <a:rPr lang="en-IN" dirty="0" err="1"/>
              <a:t>Regessor</a:t>
            </a:r>
            <a:endParaRPr lang="en-IN" dirty="0"/>
          </a:p>
          <a:p>
            <a:r>
              <a:rPr lang="en-IN" dirty="0"/>
              <a:t>For model building because</a:t>
            </a:r>
          </a:p>
          <a:p>
            <a:r>
              <a:rPr lang="en-IN" dirty="0"/>
              <a:t>We get 92% R2 Score and </a:t>
            </a:r>
          </a:p>
          <a:p>
            <a:r>
              <a:rPr lang="en-IN" dirty="0"/>
              <a:t>CV Score -&gt; 86,</a:t>
            </a:r>
          </a:p>
          <a:p>
            <a:endParaRPr lang="en-IN" dirty="0"/>
          </a:p>
          <a:p>
            <a:r>
              <a:rPr lang="en-IN" dirty="0"/>
              <a:t>We select Gradient Boost and Move foreword to hyperparameter tuning.</a:t>
            </a:r>
          </a:p>
        </p:txBody>
      </p:sp>
    </p:spTree>
    <p:extLst>
      <p:ext uri="{BB962C8B-B14F-4D97-AF65-F5344CB8AC3E}">
        <p14:creationId xmlns:p14="http://schemas.microsoft.com/office/powerpoint/2010/main" val="39638124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73C2B-CA75-3A71-E4E1-7160EB025196}"/>
              </a:ext>
            </a:extLst>
          </p:cNvPr>
          <p:cNvSpPr>
            <a:spLocks noGrp="1"/>
          </p:cNvSpPr>
          <p:nvPr>
            <p:ph type="title"/>
          </p:nvPr>
        </p:nvSpPr>
        <p:spPr/>
        <p:txBody>
          <a:bodyPr/>
          <a:lstStyle/>
          <a:p>
            <a:r>
              <a:rPr lang="en-IN" dirty="0"/>
              <a:t>Hyperparameter Tuning</a:t>
            </a:r>
          </a:p>
        </p:txBody>
      </p:sp>
      <p:pic>
        <p:nvPicPr>
          <p:cNvPr id="7" name="Content Placeholder 6">
            <a:extLst>
              <a:ext uri="{FF2B5EF4-FFF2-40B4-BE49-F238E27FC236}">
                <a16:creationId xmlns:a16="http://schemas.microsoft.com/office/drawing/2014/main" id="{DF7B0C9C-CF5A-8F24-052D-9755E981A9F2}"/>
              </a:ext>
            </a:extLst>
          </p:cNvPr>
          <p:cNvPicPr>
            <a:picLocks noGrp="1" noChangeAspect="1"/>
          </p:cNvPicPr>
          <p:nvPr>
            <p:ph idx="1"/>
          </p:nvPr>
        </p:nvPicPr>
        <p:blipFill>
          <a:blip r:embed="rId2"/>
          <a:stretch>
            <a:fillRect/>
          </a:stretch>
        </p:blipFill>
        <p:spPr>
          <a:xfrm>
            <a:off x="325064" y="2396612"/>
            <a:ext cx="9010650" cy="1714500"/>
          </a:xfrm>
        </p:spPr>
      </p:pic>
      <p:sp>
        <p:nvSpPr>
          <p:cNvPr id="8" name="TextBox 7">
            <a:extLst>
              <a:ext uri="{FF2B5EF4-FFF2-40B4-BE49-F238E27FC236}">
                <a16:creationId xmlns:a16="http://schemas.microsoft.com/office/drawing/2014/main" id="{C6CBC141-4E0D-0F66-B1F7-9D7A2203EB34}"/>
              </a:ext>
            </a:extLst>
          </p:cNvPr>
          <p:cNvSpPr txBox="1"/>
          <p:nvPr/>
        </p:nvSpPr>
        <p:spPr>
          <a:xfrm>
            <a:off x="1869141" y="4975412"/>
            <a:ext cx="5810950" cy="369332"/>
          </a:xfrm>
          <a:prstGeom prst="rect">
            <a:avLst/>
          </a:prstGeom>
          <a:noFill/>
        </p:spPr>
        <p:txBody>
          <a:bodyPr wrap="none" rtlCol="0">
            <a:spAutoFit/>
          </a:bodyPr>
          <a:lstStyle/>
          <a:p>
            <a:r>
              <a:rPr lang="en-IN" dirty="0"/>
              <a:t>Here we tune the parameter and get the best accuracy 90% .</a:t>
            </a:r>
          </a:p>
        </p:txBody>
      </p:sp>
    </p:spTree>
    <p:extLst>
      <p:ext uri="{BB962C8B-B14F-4D97-AF65-F5344CB8AC3E}">
        <p14:creationId xmlns:p14="http://schemas.microsoft.com/office/powerpoint/2010/main" val="27634124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D35DC-21A4-1B3B-E834-A1868CC53639}"/>
              </a:ext>
            </a:extLst>
          </p:cNvPr>
          <p:cNvSpPr>
            <a:spLocks noGrp="1"/>
          </p:cNvSpPr>
          <p:nvPr>
            <p:ph type="title"/>
          </p:nvPr>
        </p:nvSpPr>
        <p:spPr/>
        <p:txBody>
          <a:bodyPr/>
          <a:lstStyle/>
          <a:p>
            <a:r>
              <a:rPr lang="en-IN" dirty="0"/>
              <a:t>Best Fit line</a:t>
            </a:r>
          </a:p>
        </p:txBody>
      </p:sp>
      <p:pic>
        <p:nvPicPr>
          <p:cNvPr id="5" name="Content Placeholder 4">
            <a:extLst>
              <a:ext uri="{FF2B5EF4-FFF2-40B4-BE49-F238E27FC236}">
                <a16:creationId xmlns:a16="http://schemas.microsoft.com/office/drawing/2014/main" id="{1E08B3D5-2B58-FFEA-102A-2B36C21A533F}"/>
              </a:ext>
            </a:extLst>
          </p:cNvPr>
          <p:cNvPicPr>
            <a:picLocks noGrp="1" noChangeAspect="1"/>
          </p:cNvPicPr>
          <p:nvPr>
            <p:ph idx="1"/>
          </p:nvPr>
        </p:nvPicPr>
        <p:blipFill>
          <a:blip r:embed="rId2"/>
          <a:stretch>
            <a:fillRect/>
          </a:stretch>
        </p:blipFill>
        <p:spPr>
          <a:xfrm>
            <a:off x="1141413" y="1666885"/>
            <a:ext cx="7639507" cy="4852366"/>
          </a:xfrm>
        </p:spPr>
      </p:pic>
    </p:spTree>
    <p:extLst>
      <p:ext uri="{BB962C8B-B14F-4D97-AF65-F5344CB8AC3E}">
        <p14:creationId xmlns:p14="http://schemas.microsoft.com/office/powerpoint/2010/main" val="19530134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386CC-D450-D253-FBB0-08D5CDCF1F87}"/>
              </a:ext>
            </a:extLst>
          </p:cNvPr>
          <p:cNvSpPr>
            <a:spLocks noGrp="1"/>
          </p:cNvSpPr>
          <p:nvPr>
            <p:ph type="title"/>
          </p:nvPr>
        </p:nvSpPr>
        <p:spPr/>
        <p:txBody>
          <a:bodyPr/>
          <a:lstStyle/>
          <a:p>
            <a:r>
              <a:rPr lang="en-IN" dirty="0"/>
              <a:t>Prediction with test data</a:t>
            </a:r>
          </a:p>
        </p:txBody>
      </p:sp>
      <p:pic>
        <p:nvPicPr>
          <p:cNvPr id="5" name="Content Placeholder 4">
            <a:extLst>
              <a:ext uri="{FF2B5EF4-FFF2-40B4-BE49-F238E27FC236}">
                <a16:creationId xmlns:a16="http://schemas.microsoft.com/office/drawing/2014/main" id="{567C6B0F-F5E5-3597-E764-B8F48B0367B9}"/>
              </a:ext>
            </a:extLst>
          </p:cNvPr>
          <p:cNvPicPr>
            <a:picLocks noGrp="1" noChangeAspect="1"/>
          </p:cNvPicPr>
          <p:nvPr>
            <p:ph idx="1"/>
          </p:nvPr>
        </p:nvPicPr>
        <p:blipFill>
          <a:blip r:embed="rId2"/>
          <a:stretch>
            <a:fillRect/>
          </a:stretch>
        </p:blipFill>
        <p:spPr>
          <a:xfrm>
            <a:off x="2373352" y="1888738"/>
            <a:ext cx="4054342" cy="4350744"/>
          </a:xfrm>
        </p:spPr>
      </p:pic>
    </p:spTree>
    <p:extLst>
      <p:ext uri="{BB962C8B-B14F-4D97-AF65-F5344CB8AC3E}">
        <p14:creationId xmlns:p14="http://schemas.microsoft.com/office/powerpoint/2010/main" val="29326141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A71A2-5718-27C8-306B-6B3C21232EFE}"/>
              </a:ext>
            </a:extLst>
          </p:cNvPr>
          <p:cNvSpPr>
            <a:spLocks noGrp="1"/>
          </p:cNvSpPr>
          <p:nvPr>
            <p:ph type="title"/>
          </p:nvPr>
        </p:nvSpPr>
        <p:spPr/>
        <p:txBody>
          <a:bodyPr/>
          <a:lstStyle/>
          <a:p>
            <a:r>
              <a:rPr lang="en-US" sz="3600" dirty="0"/>
              <a:t>CONCLUSION AND SCOPE FOR FUTURE WORK</a:t>
            </a:r>
            <a:endParaRPr lang="en-IN" dirty="0"/>
          </a:p>
        </p:txBody>
      </p:sp>
      <p:sp>
        <p:nvSpPr>
          <p:cNvPr id="3" name="Content Placeholder 2">
            <a:extLst>
              <a:ext uri="{FF2B5EF4-FFF2-40B4-BE49-F238E27FC236}">
                <a16:creationId xmlns:a16="http://schemas.microsoft.com/office/drawing/2014/main" id="{45C191E3-5009-3CA5-E913-464E870B1F6C}"/>
              </a:ext>
            </a:extLst>
          </p:cNvPr>
          <p:cNvSpPr>
            <a:spLocks noGrp="1"/>
          </p:cNvSpPr>
          <p:nvPr>
            <p:ph idx="1"/>
          </p:nvPr>
        </p:nvSpPr>
        <p:spPr/>
        <p:txBody>
          <a:bodyPr>
            <a:normAutofit fontScale="92500" lnSpcReduction="20000"/>
          </a:bodyPr>
          <a:lstStyle/>
          <a:p>
            <a:pPr marL="457200" marR="0" lvl="0" indent="-457200" algn="l" rtl="0">
              <a:spcBef>
                <a:spcPts val="0"/>
              </a:spcBef>
              <a:spcAft>
                <a:spcPts val="0"/>
              </a:spcAft>
              <a:buClr>
                <a:schemeClr val="lt1"/>
              </a:buClr>
              <a:buSzPts val="2800"/>
              <a:buFont typeface="Noto Sans Symbols"/>
              <a:buChar char="❑"/>
            </a:pPr>
            <a:r>
              <a:rPr lang="en-US" sz="2400" b="0" i="0" u="none" strike="noStrike" dirty="0">
                <a:solidFill>
                  <a:schemeClr val="lt1"/>
                </a:solidFill>
                <a:latin typeface="Century Gothic"/>
                <a:ea typeface="Century Gothic"/>
                <a:cs typeface="Century Gothic"/>
                <a:sym typeface="Century Gothic"/>
              </a:rPr>
              <a:t>During this project I have faced a problem of low amount of data for training the machine learning models upon.</a:t>
            </a:r>
            <a:endParaRPr lang="en-US" dirty="0"/>
          </a:p>
          <a:p>
            <a:pPr marL="457200" marR="0" lvl="0" indent="-457200" algn="l" rtl="0">
              <a:spcBef>
                <a:spcPts val="0"/>
              </a:spcBef>
              <a:spcAft>
                <a:spcPts val="0"/>
              </a:spcAft>
              <a:buClr>
                <a:schemeClr val="lt1"/>
              </a:buClr>
              <a:buSzPts val="2800"/>
              <a:buFont typeface="Noto Sans Symbols"/>
              <a:buChar char="❑"/>
            </a:pPr>
            <a:r>
              <a:rPr lang="en-US" sz="2400" b="0" i="0" u="none" strike="noStrike" dirty="0">
                <a:solidFill>
                  <a:schemeClr val="lt1"/>
                </a:solidFill>
                <a:latin typeface="Century Gothic"/>
                <a:ea typeface="Century Gothic"/>
                <a:cs typeface="Century Gothic"/>
                <a:sym typeface="Century Gothic"/>
              </a:rPr>
              <a:t>Many columns are with same entries in more than 80% of rows which lead to reduction in our model performance.</a:t>
            </a:r>
            <a:endParaRPr lang="en-US" dirty="0"/>
          </a:p>
          <a:p>
            <a:pPr marL="457200" marR="0" lvl="0" indent="-457200" algn="l" rtl="0">
              <a:spcBef>
                <a:spcPts val="0"/>
              </a:spcBef>
              <a:spcAft>
                <a:spcPts val="0"/>
              </a:spcAft>
              <a:buClr>
                <a:schemeClr val="lt1"/>
              </a:buClr>
              <a:buSzPts val="2800"/>
              <a:buFont typeface="Noto Sans Symbols"/>
              <a:buChar char="❑"/>
            </a:pPr>
            <a:r>
              <a:rPr lang="en-US" sz="2400" b="0" i="0" u="none" strike="noStrike" dirty="0">
                <a:solidFill>
                  <a:schemeClr val="lt1"/>
                </a:solidFill>
                <a:latin typeface="Century Gothic"/>
                <a:ea typeface="Century Gothic"/>
                <a:cs typeface="Century Gothic"/>
                <a:sym typeface="Century Gothic"/>
              </a:rPr>
              <a:t>One more issue present is there are large number of missing values in this data set, so we have to fill those missing values in correct manner manually.</a:t>
            </a:r>
            <a:endParaRPr lang="en-US" dirty="0"/>
          </a:p>
          <a:p>
            <a:pPr marL="457200" marR="0" lvl="0" indent="-457200" algn="l" rtl="0">
              <a:spcBef>
                <a:spcPts val="0"/>
              </a:spcBef>
              <a:spcAft>
                <a:spcPts val="0"/>
              </a:spcAft>
              <a:buClr>
                <a:schemeClr val="lt1"/>
              </a:buClr>
              <a:buSzPts val="2800"/>
              <a:buFont typeface="Noto Sans Symbols"/>
              <a:buChar char="❑"/>
            </a:pPr>
            <a:r>
              <a:rPr lang="en-US" sz="2400" b="0" i="0" u="none" strike="noStrike" dirty="0">
                <a:solidFill>
                  <a:schemeClr val="lt1"/>
                </a:solidFill>
                <a:latin typeface="Century Gothic"/>
                <a:ea typeface="Century Gothic"/>
                <a:cs typeface="Century Gothic"/>
                <a:sym typeface="Century Gothic"/>
              </a:rPr>
              <a:t>We can still improve our model accuracy with some feature engineering and by doing some extensive hyperparameter tuning on it.</a:t>
            </a:r>
            <a:endParaRPr lang="en-US" sz="2400" dirty="0">
              <a:solidFill>
                <a:schemeClr val="lt1"/>
              </a:solidFill>
              <a:latin typeface="Century Gothic"/>
              <a:ea typeface="Century Gothic"/>
              <a:cs typeface="Century Gothic"/>
              <a:sym typeface="Century Gothic"/>
            </a:endParaRPr>
          </a:p>
          <a:p>
            <a:endParaRPr lang="en-IN" dirty="0"/>
          </a:p>
        </p:txBody>
      </p:sp>
    </p:spTree>
    <p:extLst>
      <p:ext uri="{BB962C8B-B14F-4D97-AF65-F5344CB8AC3E}">
        <p14:creationId xmlns:p14="http://schemas.microsoft.com/office/powerpoint/2010/main" val="332928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1121B-A13F-F129-13CF-10C63FB7A787}"/>
              </a:ext>
            </a:extLst>
          </p:cNvPr>
          <p:cNvSpPr>
            <a:spLocks noGrp="1"/>
          </p:cNvSpPr>
          <p:nvPr>
            <p:ph type="title"/>
          </p:nvPr>
        </p:nvSpPr>
        <p:spPr/>
        <p:txBody>
          <a:bodyPr/>
          <a:lstStyle/>
          <a:p>
            <a:r>
              <a:rPr lang="en-IN"/>
              <a:t>                 Thankyou </a:t>
            </a:r>
          </a:p>
        </p:txBody>
      </p:sp>
      <p:sp>
        <p:nvSpPr>
          <p:cNvPr id="3" name="Content Placeholder 2">
            <a:extLst>
              <a:ext uri="{FF2B5EF4-FFF2-40B4-BE49-F238E27FC236}">
                <a16:creationId xmlns:a16="http://schemas.microsoft.com/office/drawing/2014/main" id="{DAFE5A12-774B-5BD5-ED8B-0E883530A83A}"/>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524474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A0DA5-D40A-ABFA-DB50-6D7F8B6B5802}"/>
              </a:ext>
            </a:extLst>
          </p:cNvPr>
          <p:cNvSpPr>
            <a:spLocks noGrp="1"/>
          </p:cNvSpPr>
          <p:nvPr>
            <p:ph type="title"/>
          </p:nvPr>
        </p:nvSpPr>
        <p:spPr/>
        <p:txBody>
          <a:bodyPr/>
          <a:lstStyle/>
          <a:p>
            <a:r>
              <a:rPr lang="en-US" dirty="0">
                <a:solidFill>
                  <a:srgbClr val="FF00FF"/>
                </a:solidFill>
                <a:highlight>
                  <a:schemeClr val="dk1"/>
                </a:highlight>
                <a:latin typeface="Caveat"/>
                <a:ea typeface="Caveat"/>
                <a:cs typeface="Caveat"/>
                <a:sym typeface="Caveat"/>
              </a:rPr>
              <a:t>ACKNOWLEDGMENT</a:t>
            </a:r>
            <a:endParaRPr lang="en-IN" dirty="0"/>
          </a:p>
        </p:txBody>
      </p:sp>
      <p:sp>
        <p:nvSpPr>
          <p:cNvPr id="3" name="Content Placeholder 2">
            <a:extLst>
              <a:ext uri="{FF2B5EF4-FFF2-40B4-BE49-F238E27FC236}">
                <a16:creationId xmlns:a16="http://schemas.microsoft.com/office/drawing/2014/main" id="{2ACD15C1-4EC3-BBCD-A7B9-7683BFBE43AF}"/>
              </a:ext>
            </a:extLst>
          </p:cNvPr>
          <p:cNvSpPr>
            <a:spLocks noGrp="1"/>
          </p:cNvSpPr>
          <p:nvPr>
            <p:ph idx="1"/>
          </p:nvPr>
        </p:nvSpPr>
        <p:spPr/>
        <p:txBody>
          <a:bodyPr/>
          <a:lstStyle/>
          <a:p>
            <a:pPr marL="228600" lvl="0" indent="-228600" algn="l" rtl="0">
              <a:lnSpc>
                <a:spcPct val="90000"/>
              </a:lnSpc>
              <a:spcBef>
                <a:spcPts val="0"/>
              </a:spcBef>
              <a:spcAft>
                <a:spcPts val="0"/>
              </a:spcAft>
              <a:buClr>
                <a:schemeClr val="accent1"/>
              </a:buClr>
              <a:buSzPts val="2800"/>
              <a:buFont typeface="Noto Sans Symbols"/>
              <a:buChar char="▪"/>
            </a:pPr>
            <a:r>
              <a:rPr lang="en-US" dirty="0"/>
              <a:t>I would like to express my deepest gratitude to my SME </a:t>
            </a:r>
            <a:r>
              <a:rPr lang="en-US" dirty="0" err="1"/>
              <a:t>Shwetank</a:t>
            </a:r>
            <a:r>
              <a:rPr lang="en-US" dirty="0"/>
              <a:t> Mishra as well as Flip Robo Technologies who gave me the opportunity to do this project on Surprise Housing Price Prediction, which also helped me in doing lots of research wherein I came to know about so many new things.</a:t>
            </a:r>
          </a:p>
          <a:p>
            <a:pPr marL="0" lvl="0" indent="0" algn="l" rtl="0">
              <a:lnSpc>
                <a:spcPct val="90000"/>
              </a:lnSpc>
              <a:spcBef>
                <a:spcPts val="1000"/>
              </a:spcBef>
              <a:spcAft>
                <a:spcPts val="0"/>
              </a:spcAft>
              <a:buSzPts val="2800"/>
              <a:buNone/>
            </a:pPr>
            <a:endParaRPr lang="en-US" dirty="0"/>
          </a:p>
          <a:p>
            <a:pPr marL="228600" lvl="0" indent="-228600" algn="l" rtl="0">
              <a:lnSpc>
                <a:spcPct val="90000"/>
              </a:lnSpc>
              <a:spcBef>
                <a:spcPts val="1000"/>
              </a:spcBef>
              <a:spcAft>
                <a:spcPts val="1600"/>
              </a:spcAft>
              <a:buClr>
                <a:schemeClr val="accent1"/>
              </a:buClr>
              <a:buSzPts val="2800"/>
              <a:buFont typeface="Noto Sans Symbols"/>
              <a:buChar char="▪"/>
            </a:pPr>
            <a:r>
              <a:rPr lang="en-US" dirty="0"/>
              <a:t>Also, I have utilized a few external resources that helped me to complete the project. I ensured that I learn from the samples and modify things according to my project requirement.</a:t>
            </a:r>
          </a:p>
          <a:p>
            <a:endParaRPr lang="en-IN" dirty="0"/>
          </a:p>
        </p:txBody>
      </p:sp>
    </p:spTree>
    <p:extLst>
      <p:ext uri="{BB962C8B-B14F-4D97-AF65-F5344CB8AC3E}">
        <p14:creationId xmlns:p14="http://schemas.microsoft.com/office/powerpoint/2010/main" val="1040765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E06F7-0E4A-87EB-6351-2C53336CE5F4}"/>
              </a:ext>
            </a:extLst>
          </p:cNvPr>
          <p:cNvSpPr>
            <a:spLocks noGrp="1"/>
          </p:cNvSpPr>
          <p:nvPr>
            <p:ph type="title"/>
          </p:nvPr>
        </p:nvSpPr>
        <p:spPr/>
        <p:txBody>
          <a:bodyPr/>
          <a:lstStyle/>
          <a:p>
            <a:r>
              <a:rPr lang="en-US" sz="3600" dirty="0">
                <a:solidFill>
                  <a:srgbClr val="FF00FF"/>
                </a:solidFill>
                <a:highlight>
                  <a:schemeClr val="dk1"/>
                </a:highlight>
                <a:latin typeface="Caveat"/>
                <a:ea typeface="Caveat"/>
                <a:cs typeface="Caveat"/>
                <a:sym typeface="Caveat"/>
              </a:rPr>
              <a:t>INTRODUCTION</a:t>
            </a:r>
            <a:endParaRPr lang="en-IN" dirty="0"/>
          </a:p>
        </p:txBody>
      </p:sp>
      <p:sp>
        <p:nvSpPr>
          <p:cNvPr id="3" name="Content Placeholder 2">
            <a:extLst>
              <a:ext uri="{FF2B5EF4-FFF2-40B4-BE49-F238E27FC236}">
                <a16:creationId xmlns:a16="http://schemas.microsoft.com/office/drawing/2014/main" id="{C5EEF3B4-34B7-D8B4-6CDD-295AB1339763}"/>
              </a:ext>
            </a:extLst>
          </p:cNvPr>
          <p:cNvSpPr>
            <a:spLocks noGrp="1"/>
          </p:cNvSpPr>
          <p:nvPr>
            <p:ph idx="1"/>
          </p:nvPr>
        </p:nvSpPr>
        <p:spPr/>
        <p:txBody>
          <a:bodyPr/>
          <a:lstStyle/>
          <a:p>
            <a:pPr marL="228600" lvl="0" indent="-228600" algn="l" rtl="0">
              <a:lnSpc>
                <a:spcPct val="90000"/>
              </a:lnSpc>
              <a:spcBef>
                <a:spcPts val="0"/>
              </a:spcBef>
              <a:spcAft>
                <a:spcPts val="0"/>
              </a:spcAft>
              <a:buClr>
                <a:schemeClr val="accent1"/>
              </a:buClr>
              <a:buSzPts val="2800"/>
              <a:buFont typeface="Noto Sans Symbols"/>
              <a:buChar char="▪"/>
            </a:pPr>
            <a:r>
              <a:rPr lang="en-US" dirty="0"/>
              <a:t>Surprise Housing is a US based Real estate and housing company who is trying to entry into Australian Real estate market. The company is looking at prospective properties to buy houses to enter the market. We are required to build a model using Machine Learning in order to predict the actual value of the prospective properties and decide whether to invest in them or not.</a:t>
            </a:r>
          </a:p>
          <a:p>
            <a:pPr marL="0" lvl="0" indent="0" algn="l" rtl="0">
              <a:lnSpc>
                <a:spcPct val="90000"/>
              </a:lnSpc>
              <a:spcBef>
                <a:spcPts val="1000"/>
              </a:spcBef>
              <a:spcAft>
                <a:spcPts val="0"/>
              </a:spcAft>
              <a:buSzPts val="2800"/>
              <a:buNone/>
            </a:pPr>
            <a:endParaRPr lang="en-US" dirty="0"/>
          </a:p>
          <a:p>
            <a:pPr marL="228600" lvl="0" indent="-228600" algn="l" rtl="0">
              <a:lnSpc>
                <a:spcPct val="90000"/>
              </a:lnSpc>
              <a:spcBef>
                <a:spcPts val="1000"/>
              </a:spcBef>
              <a:spcAft>
                <a:spcPts val="0"/>
              </a:spcAft>
              <a:buClr>
                <a:schemeClr val="accent1"/>
              </a:buClr>
              <a:buSzPts val="2800"/>
              <a:buFont typeface="Noto Sans Symbols"/>
              <a:buChar char="▪"/>
            </a:pPr>
            <a:r>
              <a:rPr lang="en-US" dirty="0"/>
              <a:t>For this Surprise Housing wants to know:</a:t>
            </a:r>
          </a:p>
          <a:p>
            <a:pPr marL="971550" lvl="1" indent="-514350" algn="l" rtl="0">
              <a:lnSpc>
                <a:spcPct val="90000"/>
              </a:lnSpc>
              <a:spcBef>
                <a:spcPts val="500"/>
              </a:spcBef>
              <a:spcAft>
                <a:spcPts val="0"/>
              </a:spcAft>
              <a:buSzPts val="2400"/>
              <a:buFont typeface="Century Gothic"/>
              <a:buAutoNum type="arabicPeriod"/>
            </a:pPr>
            <a:r>
              <a:rPr lang="en-US" dirty="0"/>
              <a:t> Which variables are important to predict the sale price of house?</a:t>
            </a:r>
          </a:p>
          <a:p>
            <a:pPr marL="971550" lvl="1" indent="-514350" algn="l" rtl="0">
              <a:lnSpc>
                <a:spcPct val="90000"/>
              </a:lnSpc>
              <a:spcBef>
                <a:spcPts val="500"/>
              </a:spcBef>
              <a:spcAft>
                <a:spcPts val="1600"/>
              </a:spcAft>
              <a:buSzPts val="2400"/>
              <a:buFont typeface="Century Gothic"/>
              <a:buAutoNum type="arabicPeriod"/>
            </a:pPr>
            <a:r>
              <a:rPr lang="en-US" dirty="0"/>
              <a:t> How do these feature variables describe the price of the house?</a:t>
            </a:r>
          </a:p>
          <a:p>
            <a:endParaRPr lang="en-IN" dirty="0"/>
          </a:p>
        </p:txBody>
      </p:sp>
    </p:spTree>
    <p:extLst>
      <p:ext uri="{BB962C8B-B14F-4D97-AF65-F5344CB8AC3E}">
        <p14:creationId xmlns:p14="http://schemas.microsoft.com/office/powerpoint/2010/main" val="3182995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169BA-D12C-99FA-8CAF-037120109B0B}"/>
              </a:ext>
            </a:extLst>
          </p:cNvPr>
          <p:cNvSpPr>
            <a:spLocks noGrp="1"/>
          </p:cNvSpPr>
          <p:nvPr>
            <p:ph type="title"/>
          </p:nvPr>
        </p:nvSpPr>
        <p:spPr/>
        <p:txBody>
          <a:bodyPr/>
          <a:lstStyle/>
          <a:p>
            <a:r>
              <a:rPr lang="en-US" sz="3600" dirty="0">
                <a:latin typeface="Caveat"/>
                <a:ea typeface="Caveat"/>
                <a:cs typeface="Caveat"/>
                <a:sym typeface="Caveat"/>
              </a:rPr>
              <a:t>AGENDA</a:t>
            </a:r>
            <a:endParaRPr lang="en-IN" dirty="0"/>
          </a:p>
        </p:txBody>
      </p:sp>
      <p:sp>
        <p:nvSpPr>
          <p:cNvPr id="3" name="Content Placeholder 2">
            <a:extLst>
              <a:ext uri="{FF2B5EF4-FFF2-40B4-BE49-F238E27FC236}">
                <a16:creationId xmlns:a16="http://schemas.microsoft.com/office/drawing/2014/main" id="{C5805A84-56F0-23B9-04EB-58FD4F29691C}"/>
              </a:ext>
            </a:extLst>
          </p:cNvPr>
          <p:cNvSpPr>
            <a:spLocks noGrp="1"/>
          </p:cNvSpPr>
          <p:nvPr>
            <p:ph idx="1"/>
          </p:nvPr>
        </p:nvSpPr>
        <p:spPr/>
        <p:txBody>
          <a:bodyPr/>
          <a:lstStyle/>
          <a:p>
            <a:pPr marL="0" marR="0" lvl="0" indent="-177800" algn="l" rtl="0">
              <a:spcBef>
                <a:spcPts val="0"/>
              </a:spcBef>
              <a:spcAft>
                <a:spcPts val="0"/>
              </a:spcAft>
              <a:buClr>
                <a:schemeClr val="lt1"/>
              </a:buClr>
              <a:buSzPts val="2800"/>
              <a:buFont typeface="Noto Sans Symbols"/>
              <a:buChar char="▪"/>
            </a:pPr>
            <a:r>
              <a:rPr lang="en-US" sz="1700" dirty="0">
                <a:solidFill>
                  <a:schemeClr val="lt1"/>
                </a:solidFill>
                <a:latin typeface="Century Gothic"/>
                <a:ea typeface="Century Gothic"/>
                <a:cs typeface="Century Gothic"/>
                <a:sym typeface="Century Gothic"/>
              </a:rPr>
              <a:t>Analytical Problem Framing</a:t>
            </a:r>
            <a:endParaRPr lang="en-US" sz="300" dirty="0"/>
          </a:p>
          <a:p>
            <a:pPr marL="925830" marR="0" lvl="1" indent="-444500" algn="l" rtl="0">
              <a:spcBef>
                <a:spcPts val="0"/>
              </a:spcBef>
              <a:spcAft>
                <a:spcPts val="0"/>
              </a:spcAft>
              <a:buClr>
                <a:schemeClr val="lt1"/>
              </a:buClr>
              <a:buSzPts val="1700"/>
              <a:buFont typeface="Century Gothic"/>
              <a:buAutoNum type="romanUcPeriod"/>
            </a:pPr>
            <a:r>
              <a:rPr lang="en-US" sz="1700" b="0" i="0" u="none" strike="noStrike" cap="none" dirty="0">
                <a:solidFill>
                  <a:schemeClr val="lt1"/>
                </a:solidFill>
                <a:latin typeface="Century Gothic"/>
                <a:ea typeface="Century Gothic"/>
                <a:cs typeface="Century Gothic"/>
                <a:sym typeface="Century Gothic"/>
              </a:rPr>
              <a:t>Exploratory Data Analysis (EDA)</a:t>
            </a:r>
            <a:endParaRPr lang="en-US" sz="300" dirty="0"/>
          </a:p>
          <a:p>
            <a:pPr marL="925830" marR="0" lvl="1" indent="-444500" algn="l" rtl="0">
              <a:spcBef>
                <a:spcPts val="0"/>
              </a:spcBef>
              <a:spcAft>
                <a:spcPts val="0"/>
              </a:spcAft>
              <a:buClr>
                <a:schemeClr val="lt1"/>
              </a:buClr>
              <a:buSzPts val="1700"/>
              <a:buFont typeface="Century Gothic"/>
              <a:buAutoNum type="romanUcPeriod"/>
            </a:pPr>
            <a:r>
              <a:rPr lang="en-US" sz="1700" b="0" i="0" u="none" strike="noStrike" cap="none" dirty="0">
                <a:solidFill>
                  <a:schemeClr val="lt1"/>
                </a:solidFill>
                <a:latin typeface="Century Gothic"/>
                <a:ea typeface="Century Gothic"/>
                <a:cs typeface="Century Gothic"/>
                <a:sym typeface="Century Gothic"/>
              </a:rPr>
              <a:t>Visualizations</a:t>
            </a:r>
            <a:endParaRPr lang="en-US" sz="300" dirty="0"/>
          </a:p>
          <a:p>
            <a:pPr marL="411480" marR="0" lvl="1" indent="0" algn="l" rtl="0">
              <a:spcBef>
                <a:spcPts val="0"/>
              </a:spcBef>
              <a:spcAft>
                <a:spcPts val="0"/>
              </a:spcAft>
              <a:buNone/>
            </a:pPr>
            <a:endParaRPr lang="en-US" sz="1700" b="0" i="0" u="none" strike="noStrike" cap="none" dirty="0">
              <a:solidFill>
                <a:schemeClr val="lt1"/>
              </a:solidFill>
              <a:latin typeface="Century Gothic"/>
              <a:ea typeface="Century Gothic"/>
              <a:cs typeface="Century Gothic"/>
              <a:sym typeface="Century Gothic"/>
            </a:endParaRPr>
          </a:p>
          <a:p>
            <a:pPr marL="0" marR="0" lvl="0" indent="-107950" algn="l" rtl="0">
              <a:spcBef>
                <a:spcPts val="0"/>
              </a:spcBef>
              <a:spcAft>
                <a:spcPts val="0"/>
              </a:spcAft>
              <a:buClr>
                <a:schemeClr val="lt1"/>
              </a:buClr>
              <a:buSzPts val="1700"/>
              <a:buFont typeface="Noto Sans Symbols"/>
              <a:buChar char="▪"/>
            </a:pPr>
            <a:r>
              <a:rPr lang="en-US" sz="1700" dirty="0">
                <a:solidFill>
                  <a:schemeClr val="lt1"/>
                </a:solidFill>
                <a:latin typeface="Century Gothic"/>
                <a:ea typeface="Century Gothic"/>
                <a:cs typeface="Century Gothic"/>
                <a:sym typeface="Century Gothic"/>
              </a:rPr>
              <a:t> Data Pre-Processing on train and test datasets</a:t>
            </a:r>
            <a:endParaRPr lang="en-US" sz="300" dirty="0"/>
          </a:p>
          <a:p>
            <a:pPr marL="0" marR="0" lvl="0" indent="0" algn="l" rtl="0">
              <a:spcBef>
                <a:spcPts val="0"/>
              </a:spcBef>
              <a:spcAft>
                <a:spcPts val="0"/>
              </a:spcAft>
              <a:buClr>
                <a:schemeClr val="dk1"/>
              </a:buClr>
              <a:buSzPts val="2800"/>
              <a:buFont typeface="Noto Sans Symbols"/>
              <a:buNone/>
            </a:pPr>
            <a:endParaRPr lang="en-US" sz="1700" dirty="0">
              <a:solidFill>
                <a:schemeClr val="lt1"/>
              </a:solidFill>
              <a:latin typeface="Century Gothic"/>
              <a:ea typeface="Century Gothic"/>
              <a:cs typeface="Century Gothic"/>
              <a:sym typeface="Century Gothic"/>
            </a:endParaRPr>
          </a:p>
          <a:p>
            <a:pPr marL="0" marR="0" lvl="0" indent="-107950" algn="l" rtl="0">
              <a:spcBef>
                <a:spcPts val="0"/>
              </a:spcBef>
              <a:spcAft>
                <a:spcPts val="0"/>
              </a:spcAft>
              <a:buClr>
                <a:schemeClr val="lt1"/>
              </a:buClr>
              <a:buSzPts val="1700"/>
              <a:buFont typeface="Noto Sans Symbols"/>
              <a:buChar char="▪"/>
            </a:pPr>
            <a:r>
              <a:rPr lang="en-US" sz="1700" dirty="0">
                <a:solidFill>
                  <a:schemeClr val="lt1"/>
                </a:solidFill>
                <a:latin typeface="Century Gothic"/>
                <a:ea typeface="Century Gothic"/>
                <a:cs typeface="Century Gothic"/>
                <a:sym typeface="Century Gothic"/>
              </a:rPr>
              <a:t> Model/s Development and Evaluation</a:t>
            </a:r>
            <a:endParaRPr lang="en-US" sz="300" dirty="0"/>
          </a:p>
          <a:p>
            <a:pPr marL="0" marR="0" lvl="0" indent="0" algn="l" rtl="0">
              <a:spcBef>
                <a:spcPts val="0"/>
              </a:spcBef>
              <a:spcAft>
                <a:spcPts val="0"/>
              </a:spcAft>
              <a:buClr>
                <a:schemeClr val="dk1"/>
              </a:buClr>
              <a:buSzPts val="2800"/>
              <a:buFont typeface="Noto Sans Symbols"/>
              <a:buNone/>
            </a:pPr>
            <a:endParaRPr lang="en-US" sz="1700" dirty="0">
              <a:solidFill>
                <a:schemeClr val="lt1"/>
              </a:solidFill>
              <a:latin typeface="Century Gothic"/>
              <a:ea typeface="Century Gothic"/>
              <a:cs typeface="Century Gothic"/>
              <a:sym typeface="Century Gothic"/>
            </a:endParaRPr>
          </a:p>
          <a:p>
            <a:pPr marL="0" marR="0" lvl="0" indent="-107950" algn="l" rtl="0">
              <a:spcBef>
                <a:spcPts val="0"/>
              </a:spcBef>
              <a:spcAft>
                <a:spcPts val="0"/>
              </a:spcAft>
              <a:buClr>
                <a:schemeClr val="lt1"/>
              </a:buClr>
              <a:buSzPts val="1700"/>
              <a:buFont typeface="Noto Sans Symbols"/>
              <a:buChar char="▪"/>
            </a:pPr>
            <a:r>
              <a:rPr lang="en-US" sz="1700" dirty="0">
                <a:solidFill>
                  <a:schemeClr val="lt1"/>
                </a:solidFill>
                <a:latin typeface="Century Gothic"/>
                <a:ea typeface="Century Gothic"/>
                <a:cs typeface="Century Gothic"/>
                <a:sym typeface="Century Gothic"/>
              </a:rPr>
              <a:t> Performing hyper parameter tuning, saving the best model and predicting the label</a:t>
            </a:r>
            <a:endParaRPr lang="en-US" sz="300" dirty="0"/>
          </a:p>
          <a:p>
            <a:pPr marL="0" marR="0" lvl="0" indent="0" algn="l" rtl="0">
              <a:spcBef>
                <a:spcPts val="0"/>
              </a:spcBef>
              <a:spcAft>
                <a:spcPts val="0"/>
              </a:spcAft>
              <a:buNone/>
            </a:pPr>
            <a:endParaRPr lang="en-US" sz="1700" dirty="0">
              <a:solidFill>
                <a:schemeClr val="lt1"/>
              </a:solidFill>
              <a:latin typeface="Century Gothic"/>
              <a:ea typeface="Century Gothic"/>
              <a:cs typeface="Century Gothic"/>
              <a:sym typeface="Century Gothic"/>
            </a:endParaRPr>
          </a:p>
          <a:p>
            <a:pPr marL="0" marR="0" lvl="0" indent="-107950" algn="l" rtl="0">
              <a:spcBef>
                <a:spcPts val="0"/>
              </a:spcBef>
              <a:spcAft>
                <a:spcPts val="0"/>
              </a:spcAft>
              <a:buClr>
                <a:schemeClr val="lt1"/>
              </a:buClr>
              <a:buSzPts val="1700"/>
              <a:buFont typeface="Noto Sans Symbols"/>
              <a:buChar char="▪"/>
            </a:pPr>
            <a:r>
              <a:rPr lang="en-US" sz="1700" dirty="0">
                <a:solidFill>
                  <a:schemeClr val="lt1"/>
                </a:solidFill>
                <a:latin typeface="Century Gothic"/>
                <a:ea typeface="Century Gothic"/>
                <a:cs typeface="Century Gothic"/>
                <a:sym typeface="Century Gothic"/>
              </a:rPr>
              <a:t> Conclusion and future work discussion</a:t>
            </a:r>
            <a:endParaRPr lang="en-US" sz="300" dirty="0"/>
          </a:p>
          <a:p>
            <a:endParaRPr lang="en-IN" dirty="0"/>
          </a:p>
        </p:txBody>
      </p:sp>
    </p:spTree>
    <p:extLst>
      <p:ext uri="{BB962C8B-B14F-4D97-AF65-F5344CB8AC3E}">
        <p14:creationId xmlns:p14="http://schemas.microsoft.com/office/powerpoint/2010/main" val="200843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5F9E1-B56B-05A0-1C34-2A99ECB14C3D}"/>
              </a:ext>
            </a:extLst>
          </p:cNvPr>
          <p:cNvSpPr>
            <a:spLocks noGrp="1"/>
          </p:cNvSpPr>
          <p:nvPr>
            <p:ph type="title"/>
          </p:nvPr>
        </p:nvSpPr>
        <p:spPr/>
        <p:txBody>
          <a:bodyPr/>
          <a:lstStyle/>
          <a:p>
            <a:r>
              <a:rPr lang="en-US" sz="3600" dirty="0"/>
              <a:t>Hardware - Software Requirements and Tools Used</a:t>
            </a:r>
            <a:endParaRPr lang="en-IN" dirty="0"/>
          </a:p>
        </p:txBody>
      </p:sp>
      <p:sp>
        <p:nvSpPr>
          <p:cNvPr id="3" name="Content Placeholder 2">
            <a:extLst>
              <a:ext uri="{FF2B5EF4-FFF2-40B4-BE49-F238E27FC236}">
                <a16:creationId xmlns:a16="http://schemas.microsoft.com/office/drawing/2014/main" id="{25351FCA-6BFD-F17F-3F2D-46E585692473}"/>
              </a:ext>
            </a:extLst>
          </p:cNvPr>
          <p:cNvSpPr>
            <a:spLocks noGrp="1"/>
          </p:cNvSpPr>
          <p:nvPr>
            <p:ph idx="1"/>
          </p:nvPr>
        </p:nvSpPr>
        <p:spPr/>
        <p:txBody>
          <a:bodyPr>
            <a:normAutofit/>
          </a:bodyPr>
          <a:lstStyle/>
          <a:p>
            <a:pPr marL="0" marR="0" lvl="0" indent="0" algn="l" rtl="0">
              <a:spcBef>
                <a:spcPts val="0"/>
              </a:spcBef>
              <a:spcAft>
                <a:spcPts val="0"/>
              </a:spcAft>
              <a:buNone/>
            </a:pPr>
            <a:r>
              <a:rPr lang="en-US" sz="2800" b="0" i="0" u="none" strike="noStrike" dirty="0">
                <a:solidFill>
                  <a:schemeClr val="lt1"/>
                </a:solidFill>
                <a:latin typeface="Century Gothic"/>
                <a:ea typeface="Century Gothic"/>
                <a:cs typeface="Century Gothic"/>
                <a:sym typeface="Century Gothic"/>
              </a:rPr>
              <a:t>Hardware Used:</a:t>
            </a:r>
            <a:endParaRPr lang="en-US" dirty="0"/>
          </a:p>
          <a:p>
            <a:pPr marL="0" marR="0" lvl="0" indent="0" algn="l" rtl="0">
              <a:spcBef>
                <a:spcPts val="0"/>
              </a:spcBef>
              <a:spcAft>
                <a:spcPts val="0"/>
              </a:spcAft>
              <a:buNone/>
            </a:pPr>
            <a:endParaRPr lang="en-US" sz="2800" b="0" i="0" u="none" strike="noStrike" dirty="0">
              <a:solidFill>
                <a:schemeClr val="lt1"/>
              </a:solidFill>
              <a:latin typeface="Century Gothic"/>
              <a:ea typeface="Century Gothic"/>
              <a:cs typeface="Century Gothic"/>
              <a:sym typeface="Century Gothic"/>
            </a:endParaRPr>
          </a:p>
          <a:p>
            <a:pPr marL="914400" marR="0" lvl="1" indent="-457200" algn="l" rtl="0">
              <a:spcBef>
                <a:spcPts val="0"/>
              </a:spcBef>
              <a:spcAft>
                <a:spcPts val="0"/>
              </a:spcAft>
              <a:buClr>
                <a:schemeClr val="lt1"/>
              </a:buClr>
              <a:buSzPts val="2800"/>
              <a:buFont typeface="Noto Sans Symbols"/>
              <a:buChar char="✔"/>
            </a:pPr>
            <a:r>
              <a:rPr lang="en-US" sz="2800" b="0" i="0" u="none" strike="noStrike" cap="none" dirty="0">
                <a:solidFill>
                  <a:schemeClr val="lt1"/>
                </a:solidFill>
                <a:latin typeface="Century Gothic"/>
                <a:ea typeface="Century Gothic"/>
                <a:cs typeface="Century Gothic"/>
                <a:sym typeface="Century Gothic"/>
              </a:rPr>
              <a:t>RAM: 8 GB</a:t>
            </a:r>
            <a:endParaRPr lang="en-US" dirty="0"/>
          </a:p>
          <a:p>
            <a:pPr marL="914400" marR="0" lvl="1" indent="-457200" algn="l" rtl="0">
              <a:spcBef>
                <a:spcPts val="0"/>
              </a:spcBef>
              <a:spcAft>
                <a:spcPts val="0"/>
              </a:spcAft>
              <a:buClr>
                <a:schemeClr val="lt1"/>
              </a:buClr>
              <a:buSzPts val="2800"/>
              <a:buFont typeface="Noto Sans Symbols"/>
              <a:buChar char="✔"/>
            </a:pPr>
            <a:r>
              <a:rPr lang="en-US" sz="2800" b="0" i="0" u="none" strike="noStrike" cap="none" dirty="0">
                <a:solidFill>
                  <a:schemeClr val="lt1"/>
                </a:solidFill>
                <a:latin typeface="Century Gothic"/>
                <a:ea typeface="Century Gothic"/>
                <a:cs typeface="Century Gothic"/>
                <a:sym typeface="Century Gothic"/>
              </a:rPr>
              <a:t>CPU: AMD Ryzen 3 2200U with Radeon Vega Mobile </a:t>
            </a:r>
            <a:r>
              <a:rPr lang="en-US" sz="2800" b="0" i="0" u="none" strike="noStrike" cap="none" dirty="0" err="1">
                <a:solidFill>
                  <a:schemeClr val="lt1"/>
                </a:solidFill>
                <a:latin typeface="Century Gothic"/>
                <a:ea typeface="Century Gothic"/>
                <a:cs typeface="Century Gothic"/>
                <a:sym typeface="Century Gothic"/>
              </a:rPr>
              <a:t>Gfx</a:t>
            </a:r>
            <a:r>
              <a:rPr lang="en-US" sz="2800" b="0" i="0" u="none" strike="noStrike" cap="none" dirty="0">
                <a:solidFill>
                  <a:schemeClr val="lt1"/>
                </a:solidFill>
                <a:latin typeface="Century Gothic"/>
                <a:ea typeface="Century Gothic"/>
                <a:cs typeface="Century Gothic"/>
                <a:sym typeface="Century Gothic"/>
              </a:rPr>
              <a:t> 2.10 GHz</a:t>
            </a:r>
            <a:endParaRPr lang="en-US" dirty="0"/>
          </a:p>
          <a:p>
            <a:endParaRPr lang="en-IN" dirty="0"/>
          </a:p>
        </p:txBody>
      </p:sp>
    </p:spTree>
    <p:extLst>
      <p:ext uri="{BB962C8B-B14F-4D97-AF65-F5344CB8AC3E}">
        <p14:creationId xmlns:p14="http://schemas.microsoft.com/office/powerpoint/2010/main" val="2420967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3214F-6313-BF32-4256-9986AA8A367F}"/>
              </a:ext>
            </a:extLst>
          </p:cNvPr>
          <p:cNvSpPr>
            <a:spLocks noGrp="1"/>
          </p:cNvSpPr>
          <p:nvPr>
            <p:ph type="title"/>
          </p:nvPr>
        </p:nvSpPr>
        <p:spPr/>
        <p:txBody>
          <a:bodyPr/>
          <a:lstStyle/>
          <a:p>
            <a:r>
              <a:rPr lang="en-US" sz="3600" dirty="0"/>
              <a:t>Hardware - Software Requirements and Tools Used</a:t>
            </a:r>
            <a:endParaRPr lang="en-IN" dirty="0"/>
          </a:p>
        </p:txBody>
      </p:sp>
      <p:sp>
        <p:nvSpPr>
          <p:cNvPr id="3" name="Content Placeholder 2">
            <a:extLst>
              <a:ext uri="{FF2B5EF4-FFF2-40B4-BE49-F238E27FC236}">
                <a16:creationId xmlns:a16="http://schemas.microsoft.com/office/drawing/2014/main" id="{7A241B1C-F606-F39A-1099-66AA16459E1F}"/>
              </a:ext>
            </a:extLst>
          </p:cNvPr>
          <p:cNvSpPr>
            <a:spLocks noGrp="1"/>
          </p:cNvSpPr>
          <p:nvPr>
            <p:ph idx="1"/>
          </p:nvPr>
        </p:nvSpPr>
        <p:spPr/>
        <p:txBody>
          <a:bodyPr>
            <a:normAutofit fontScale="85000" lnSpcReduction="20000"/>
          </a:bodyPr>
          <a:lstStyle/>
          <a:p>
            <a:pPr marL="0" marR="0" lvl="0" indent="0" algn="l" rtl="0">
              <a:spcBef>
                <a:spcPts val="0"/>
              </a:spcBef>
              <a:spcAft>
                <a:spcPts val="0"/>
              </a:spcAft>
              <a:buNone/>
            </a:pPr>
            <a:r>
              <a:rPr lang="en-US" sz="2800" b="0" i="0" u="none" strike="noStrike" dirty="0">
                <a:solidFill>
                  <a:schemeClr val="lt1"/>
                </a:solidFill>
                <a:latin typeface="Century Gothic"/>
                <a:ea typeface="Century Gothic"/>
                <a:cs typeface="Century Gothic"/>
                <a:sym typeface="Century Gothic"/>
              </a:rPr>
              <a:t>Software Used:</a:t>
            </a:r>
            <a:endParaRPr lang="en-US" dirty="0"/>
          </a:p>
          <a:p>
            <a:pPr marL="0" marR="0" lvl="0" indent="0" algn="l" rtl="0">
              <a:spcBef>
                <a:spcPts val="0"/>
              </a:spcBef>
              <a:spcAft>
                <a:spcPts val="0"/>
              </a:spcAft>
              <a:buNone/>
            </a:pPr>
            <a:endParaRPr lang="en-US" sz="2800" b="0" i="0" u="none" strike="noStrike" dirty="0">
              <a:solidFill>
                <a:schemeClr val="lt1"/>
              </a:solidFill>
              <a:latin typeface="Century Gothic"/>
              <a:ea typeface="Century Gothic"/>
              <a:cs typeface="Century Gothic"/>
              <a:sym typeface="Century Gothic"/>
            </a:endParaRPr>
          </a:p>
          <a:p>
            <a:pPr marL="914400" marR="0" lvl="1" indent="-457200" algn="l" rtl="0">
              <a:spcBef>
                <a:spcPts val="0"/>
              </a:spcBef>
              <a:spcAft>
                <a:spcPts val="0"/>
              </a:spcAft>
              <a:buClr>
                <a:schemeClr val="lt1"/>
              </a:buClr>
              <a:buSzPts val="2800"/>
              <a:buFont typeface="Noto Sans Symbols"/>
              <a:buChar char="✔"/>
            </a:pPr>
            <a:r>
              <a:rPr lang="en-US" sz="2800" b="0" i="0" u="none" strike="noStrike" cap="none" dirty="0">
                <a:solidFill>
                  <a:schemeClr val="lt1"/>
                </a:solidFill>
                <a:latin typeface="Century Gothic"/>
                <a:ea typeface="Century Gothic"/>
                <a:cs typeface="Century Gothic"/>
                <a:sym typeface="Century Gothic"/>
              </a:rPr>
              <a:t>Programming language: Python</a:t>
            </a:r>
            <a:endParaRPr lang="en-US" dirty="0"/>
          </a:p>
          <a:p>
            <a:pPr marL="914400" marR="0" lvl="1" indent="-457200" algn="l" rtl="0">
              <a:spcBef>
                <a:spcPts val="0"/>
              </a:spcBef>
              <a:spcAft>
                <a:spcPts val="0"/>
              </a:spcAft>
              <a:buClr>
                <a:schemeClr val="lt1"/>
              </a:buClr>
              <a:buSzPts val="2800"/>
              <a:buFont typeface="Noto Sans Symbols"/>
              <a:buChar char="✔"/>
            </a:pPr>
            <a:r>
              <a:rPr lang="en-US" sz="2800" b="0" i="0" u="none" strike="noStrike" cap="none" dirty="0">
                <a:solidFill>
                  <a:schemeClr val="lt1"/>
                </a:solidFill>
                <a:latin typeface="Century Gothic"/>
                <a:ea typeface="Century Gothic"/>
                <a:cs typeface="Century Gothic"/>
                <a:sym typeface="Century Gothic"/>
              </a:rPr>
              <a:t>Distribution: Anaconda Navigator</a:t>
            </a:r>
            <a:endParaRPr lang="en-US" dirty="0"/>
          </a:p>
          <a:p>
            <a:pPr marL="914400" marR="0" lvl="1" indent="-457200" algn="l" rtl="0">
              <a:spcBef>
                <a:spcPts val="0"/>
              </a:spcBef>
              <a:spcAft>
                <a:spcPts val="0"/>
              </a:spcAft>
              <a:buClr>
                <a:schemeClr val="lt1"/>
              </a:buClr>
              <a:buSzPts val="2800"/>
              <a:buFont typeface="Noto Sans Symbols"/>
              <a:buChar char="✔"/>
            </a:pPr>
            <a:r>
              <a:rPr lang="en-US" sz="2800" b="0" i="0" u="none" strike="noStrike" cap="none" dirty="0">
                <a:solidFill>
                  <a:schemeClr val="lt1"/>
                </a:solidFill>
                <a:latin typeface="Century Gothic"/>
                <a:ea typeface="Century Gothic"/>
                <a:cs typeface="Century Gothic"/>
                <a:sym typeface="Century Gothic"/>
              </a:rPr>
              <a:t>Browser based language shell: </a:t>
            </a:r>
            <a:r>
              <a:rPr lang="en-US" sz="2800" b="0" i="0" u="none" strike="noStrike" cap="none" dirty="0" err="1">
                <a:solidFill>
                  <a:schemeClr val="lt1"/>
                </a:solidFill>
                <a:latin typeface="Century Gothic"/>
                <a:ea typeface="Century Gothic"/>
                <a:cs typeface="Century Gothic"/>
                <a:sym typeface="Century Gothic"/>
              </a:rPr>
              <a:t>Jupyter</a:t>
            </a:r>
            <a:r>
              <a:rPr lang="en-US" sz="2800" b="0" i="0" u="none" strike="noStrike" cap="none" dirty="0">
                <a:solidFill>
                  <a:schemeClr val="lt1"/>
                </a:solidFill>
                <a:latin typeface="Century Gothic"/>
                <a:ea typeface="Century Gothic"/>
                <a:cs typeface="Century Gothic"/>
                <a:sym typeface="Century Gothic"/>
              </a:rPr>
              <a:t> Notebook</a:t>
            </a:r>
            <a:endParaRPr lang="en-US" dirty="0"/>
          </a:p>
          <a:p>
            <a:pPr marL="0" marR="0" lvl="0" indent="0" algn="l" rtl="0">
              <a:spcBef>
                <a:spcPts val="0"/>
              </a:spcBef>
              <a:spcAft>
                <a:spcPts val="0"/>
              </a:spcAft>
              <a:buNone/>
            </a:pPr>
            <a:endParaRPr lang="en-US" sz="2800" b="0" i="0" u="none" strike="noStrike" dirty="0">
              <a:solidFill>
                <a:schemeClr val="lt1"/>
              </a:solidFill>
              <a:latin typeface="Century Gothic"/>
              <a:ea typeface="Century Gothic"/>
              <a:cs typeface="Century Gothic"/>
              <a:sym typeface="Century Gothic"/>
            </a:endParaRPr>
          </a:p>
          <a:p>
            <a:pPr marL="0" marR="0" lvl="0" indent="0" algn="l" rtl="0">
              <a:spcBef>
                <a:spcPts val="0"/>
              </a:spcBef>
              <a:spcAft>
                <a:spcPts val="0"/>
              </a:spcAft>
              <a:buNone/>
            </a:pPr>
            <a:r>
              <a:rPr lang="en-US" sz="2800" b="0" i="0" u="none" strike="noStrike" dirty="0">
                <a:solidFill>
                  <a:schemeClr val="lt1"/>
                </a:solidFill>
                <a:latin typeface="Century Gothic"/>
                <a:ea typeface="Century Gothic"/>
                <a:cs typeface="Century Gothic"/>
                <a:sym typeface="Century Gothic"/>
              </a:rPr>
              <a:t>Libraries/Packages Used:</a:t>
            </a:r>
            <a:endParaRPr lang="en-US" dirty="0"/>
          </a:p>
          <a:p>
            <a:pPr marL="0" marR="0" lvl="0" indent="0" algn="l" rtl="0">
              <a:spcBef>
                <a:spcPts val="0"/>
              </a:spcBef>
              <a:spcAft>
                <a:spcPts val="0"/>
              </a:spcAft>
              <a:buNone/>
            </a:pPr>
            <a:endParaRPr lang="en-US" sz="2800" b="0" i="0" u="none" strike="noStrike" dirty="0">
              <a:solidFill>
                <a:schemeClr val="lt1"/>
              </a:solidFill>
              <a:latin typeface="Century Gothic"/>
              <a:ea typeface="Century Gothic"/>
              <a:cs typeface="Century Gothic"/>
              <a:sym typeface="Century Gothic"/>
            </a:endParaRPr>
          </a:p>
          <a:p>
            <a:pPr marL="0" marR="0" lvl="0" indent="0" algn="l" rtl="0">
              <a:spcBef>
                <a:spcPts val="0"/>
              </a:spcBef>
              <a:spcAft>
                <a:spcPts val="0"/>
              </a:spcAft>
              <a:buNone/>
            </a:pPr>
            <a:r>
              <a:rPr lang="en-US" sz="2800" b="0" i="0" u="none" strike="noStrike" dirty="0">
                <a:solidFill>
                  <a:schemeClr val="lt1"/>
                </a:solidFill>
                <a:latin typeface="Century Gothic"/>
                <a:ea typeface="Century Gothic"/>
                <a:cs typeface="Century Gothic"/>
                <a:sym typeface="Century Gothic"/>
              </a:rPr>
              <a:t>Pandas, NumPy, matplotlib, seaborn, scikit-learn</a:t>
            </a:r>
            <a:r>
              <a:rPr lang="en-US" sz="2800" dirty="0">
                <a:solidFill>
                  <a:schemeClr val="lt1"/>
                </a:solidFill>
                <a:latin typeface="Century Gothic"/>
                <a:ea typeface="Century Gothic"/>
                <a:cs typeface="Century Gothic"/>
                <a:sym typeface="Century Gothic"/>
              </a:rPr>
              <a:t>.</a:t>
            </a:r>
          </a:p>
          <a:p>
            <a:endParaRPr lang="en-IN" dirty="0"/>
          </a:p>
        </p:txBody>
      </p:sp>
    </p:spTree>
    <p:extLst>
      <p:ext uri="{BB962C8B-B14F-4D97-AF65-F5344CB8AC3E}">
        <p14:creationId xmlns:p14="http://schemas.microsoft.com/office/powerpoint/2010/main" val="2158285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19203-E98B-101B-1B40-462F16618501}"/>
              </a:ext>
            </a:extLst>
          </p:cNvPr>
          <p:cNvSpPr>
            <a:spLocks noGrp="1"/>
          </p:cNvSpPr>
          <p:nvPr>
            <p:ph type="title"/>
          </p:nvPr>
        </p:nvSpPr>
        <p:spPr/>
        <p:txBody>
          <a:bodyPr/>
          <a:lstStyle/>
          <a:p>
            <a:r>
              <a:rPr lang="en-US" dirty="0">
                <a:solidFill>
                  <a:srgbClr val="FF00FF"/>
                </a:solidFill>
                <a:highlight>
                  <a:schemeClr val="dk1"/>
                </a:highlight>
              </a:rPr>
              <a:t>PROBLEM STATEMENT</a:t>
            </a:r>
            <a:endParaRPr lang="en-IN" dirty="0"/>
          </a:p>
        </p:txBody>
      </p:sp>
      <p:sp>
        <p:nvSpPr>
          <p:cNvPr id="3" name="Content Placeholder 2">
            <a:extLst>
              <a:ext uri="{FF2B5EF4-FFF2-40B4-BE49-F238E27FC236}">
                <a16:creationId xmlns:a16="http://schemas.microsoft.com/office/drawing/2014/main" id="{F83CDE7E-3AAF-1179-9B24-B4D5768247C6}"/>
              </a:ext>
            </a:extLst>
          </p:cNvPr>
          <p:cNvSpPr>
            <a:spLocks noGrp="1"/>
          </p:cNvSpPr>
          <p:nvPr>
            <p:ph idx="1"/>
          </p:nvPr>
        </p:nvSpPr>
        <p:spPr/>
        <p:txBody>
          <a:bodyPr>
            <a:normAutofit fontScale="92500"/>
          </a:bodyPr>
          <a:lstStyle/>
          <a:p>
            <a:pPr marL="228600" lvl="0" indent="-241934" algn="l" rtl="0">
              <a:lnSpc>
                <a:spcPct val="90000"/>
              </a:lnSpc>
              <a:spcBef>
                <a:spcPts val="0"/>
              </a:spcBef>
              <a:spcAft>
                <a:spcPts val="0"/>
              </a:spcAft>
              <a:buClr>
                <a:schemeClr val="accent1"/>
              </a:buClr>
              <a:buSzPts val="2800"/>
              <a:buFont typeface="Noto Sans Symbols"/>
              <a:buChar char="▪"/>
            </a:pPr>
            <a:r>
              <a:rPr lang="en-US" dirty="0"/>
              <a:t>Houses are one of the necessary need of each and every person around the globe and therefore housing and real estate market is one of the markets which is one of the major contributors in the world’s economy. It is a very large market and there are various companies working in the domain.</a:t>
            </a:r>
          </a:p>
          <a:p>
            <a:pPr marL="228600" lvl="0" indent="-241934" algn="l" rtl="0">
              <a:lnSpc>
                <a:spcPct val="90000"/>
              </a:lnSpc>
              <a:spcBef>
                <a:spcPts val="1000"/>
              </a:spcBef>
              <a:spcAft>
                <a:spcPts val="0"/>
              </a:spcAft>
              <a:buClr>
                <a:schemeClr val="accent1"/>
              </a:buClr>
              <a:buSzPts val="2800"/>
              <a:buFont typeface="Noto Sans Symbols"/>
              <a:buChar char="▪"/>
            </a:pPr>
            <a:r>
              <a:rPr lang="en-US" dirty="0"/>
              <a:t>Data science comes as a very important tool to solve problems in the domain to help the companies increase their overall revenue, profits, improving their marketing strategies and focusing on changing trends in house sales and purchases. </a:t>
            </a:r>
          </a:p>
          <a:p>
            <a:pPr marL="228600" lvl="0" indent="-241934" algn="l" rtl="0">
              <a:lnSpc>
                <a:spcPct val="90000"/>
              </a:lnSpc>
              <a:spcBef>
                <a:spcPts val="1000"/>
              </a:spcBef>
              <a:spcAft>
                <a:spcPts val="0"/>
              </a:spcAft>
              <a:buClr>
                <a:schemeClr val="accent1"/>
              </a:buClr>
              <a:buSzPts val="2800"/>
              <a:buFont typeface="Noto Sans Symbols"/>
              <a:buChar char="▪"/>
            </a:pPr>
            <a:r>
              <a:rPr lang="en-US" dirty="0"/>
              <a:t>Predictive modelling, Market mix modelling, recommendation systems are some of the machine learning techniques used for achieving the business goals for housing companies. Our problem is related to one such housing company.</a:t>
            </a:r>
          </a:p>
          <a:p>
            <a:endParaRPr lang="en-IN" dirty="0"/>
          </a:p>
        </p:txBody>
      </p:sp>
    </p:spTree>
    <p:extLst>
      <p:ext uri="{BB962C8B-B14F-4D97-AF65-F5344CB8AC3E}">
        <p14:creationId xmlns:p14="http://schemas.microsoft.com/office/powerpoint/2010/main" val="29567177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6085C-4EFD-5D6F-D2C5-228D79F979A6}"/>
              </a:ext>
            </a:extLst>
          </p:cNvPr>
          <p:cNvSpPr>
            <a:spLocks noGrp="1"/>
          </p:cNvSpPr>
          <p:nvPr>
            <p:ph type="title"/>
          </p:nvPr>
        </p:nvSpPr>
        <p:spPr/>
        <p:txBody>
          <a:bodyPr/>
          <a:lstStyle/>
          <a:p>
            <a:r>
              <a:rPr lang="en-US" dirty="0">
                <a:solidFill>
                  <a:srgbClr val="FF00FF"/>
                </a:solidFill>
                <a:highlight>
                  <a:schemeClr val="dk1"/>
                </a:highlight>
              </a:rPr>
              <a:t>ANALYTICAL PROBLEM FRAMING</a:t>
            </a:r>
            <a:endParaRPr lang="en-IN" dirty="0"/>
          </a:p>
        </p:txBody>
      </p:sp>
      <p:sp>
        <p:nvSpPr>
          <p:cNvPr id="3" name="Content Placeholder 2">
            <a:extLst>
              <a:ext uri="{FF2B5EF4-FFF2-40B4-BE49-F238E27FC236}">
                <a16:creationId xmlns:a16="http://schemas.microsoft.com/office/drawing/2014/main" id="{540A5295-A28B-FBF1-D70D-CE47BB959A9C}"/>
              </a:ext>
            </a:extLst>
          </p:cNvPr>
          <p:cNvSpPr>
            <a:spLocks noGrp="1"/>
          </p:cNvSpPr>
          <p:nvPr>
            <p:ph idx="1"/>
          </p:nvPr>
        </p:nvSpPr>
        <p:spPr/>
        <p:txBody>
          <a:bodyPr/>
          <a:lstStyle/>
          <a:p>
            <a:pPr marL="228600" lvl="0" indent="-228600" algn="l" rtl="0">
              <a:lnSpc>
                <a:spcPct val="90000"/>
              </a:lnSpc>
              <a:spcBef>
                <a:spcPts val="0"/>
              </a:spcBef>
              <a:spcAft>
                <a:spcPts val="0"/>
              </a:spcAft>
              <a:buClr>
                <a:schemeClr val="accent1"/>
              </a:buClr>
              <a:buSzPts val="2800"/>
              <a:buFont typeface="Noto Sans Symbols"/>
              <a:buChar char="▪"/>
            </a:pPr>
            <a:r>
              <a:rPr lang="en-US" dirty="0"/>
              <a:t>As we are provided with two sets of data, one is for training and other for testing. Here  we need to build a machine learning model using train dataset and then by using that model we will make predictions for test dataset.</a:t>
            </a:r>
          </a:p>
          <a:p>
            <a:pPr marL="228600" lvl="0" indent="-228600" algn="l" rtl="0">
              <a:lnSpc>
                <a:spcPct val="90000"/>
              </a:lnSpc>
              <a:spcBef>
                <a:spcPts val="1000"/>
              </a:spcBef>
              <a:spcAft>
                <a:spcPts val="0"/>
              </a:spcAft>
              <a:buClr>
                <a:schemeClr val="accent1"/>
              </a:buClr>
              <a:buSzPts val="2800"/>
              <a:buFont typeface="Noto Sans Symbols"/>
              <a:buChar char="▪"/>
            </a:pPr>
            <a:r>
              <a:rPr lang="en-US" dirty="0"/>
              <a:t>Both the datasets are in csv format, train dataset has 1168 rows and 81 columns whereas test dataset has 292 rows and 80 columns. Here in the test dataset we do not have the target label and need to predict the same.</a:t>
            </a:r>
          </a:p>
          <a:p>
            <a:pPr marL="228600" lvl="0" indent="-228600" algn="l" rtl="0">
              <a:lnSpc>
                <a:spcPct val="90000"/>
              </a:lnSpc>
              <a:spcBef>
                <a:spcPts val="1000"/>
              </a:spcBef>
              <a:spcAft>
                <a:spcPts val="1600"/>
              </a:spcAft>
              <a:buClr>
                <a:schemeClr val="accent1"/>
              </a:buClr>
              <a:buSzPts val="2800"/>
              <a:buFont typeface="Noto Sans Symbols"/>
              <a:buChar char="▪"/>
            </a:pPr>
            <a:r>
              <a:rPr lang="en-US" dirty="0"/>
              <a:t>And as we have to predict house sale prices in this problem which is a continuous data, I will be using different regression machine learning models.</a:t>
            </a:r>
          </a:p>
          <a:p>
            <a:endParaRPr lang="en-IN" dirty="0"/>
          </a:p>
        </p:txBody>
      </p:sp>
    </p:spTree>
    <p:extLst>
      <p:ext uri="{BB962C8B-B14F-4D97-AF65-F5344CB8AC3E}">
        <p14:creationId xmlns:p14="http://schemas.microsoft.com/office/powerpoint/2010/main" val="8391676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268</TotalTime>
  <Words>1220</Words>
  <Application>Microsoft Office PowerPoint</Application>
  <PresentationFormat>Widescreen</PresentationFormat>
  <Paragraphs>119</Paragraphs>
  <Slides>27</Slides>
  <Notes>0</Notes>
  <HiddenSlides>0</HiddenSlides>
  <MMClips>4</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-apple-system</vt:lpstr>
      <vt:lpstr>Arial</vt:lpstr>
      <vt:lpstr>Calibri</vt:lpstr>
      <vt:lpstr>Cambria</vt:lpstr>
      <vt:lpstr>Caveat</vt:lpstr>
      <vt:lpstr>Caveat SemiBold</vt:lpstr>
      <vt:lpstr>Century Gothic</vt:lpstr>
      <vt:lpstr>Noto Sans Symbols</vt:lpstr>
      <vt:lpstr>Tw Cen MT</vt:lpstr>
      <vt:lpstr>Circuit</vt:lpstr>
      <vt:lpstr> PRESENTATION </vt:lpstr>
      <vt:lpstr>HOUSING PRICE PREDICTION PROJECT </vt:lpstr>
      <vt:lpstr>ACKNOWLEDGMENT</vt:lpstr>
      <vt:lpstr>INTRODUCTION</vt:lpstr>
      <vt:lpstr>AGENDA</vt:lpstr>
      <vt:lpstr>Hardware - Software Requirements and Tools Used</vt:lpstr>
      <vt:lpstr>Hardware - Software Requirements and Tools Used</vt:lpstr>
      <vt:lpstr>PROBLEM STATEMENT</vt:lpstr>
      <vt:lpstr>ANALYTICAL PROBLEM FRAMING</vt:lpstr>
      <vt:lpstr>DATA ANALYSIS - MODEL BUILDING FLOWCHART</vt:lpstr>
      <vt:lpstr>DATA PRE PROCESSING</vt:lpstr>
      <vt:lpstr>EXPLORATORY DATA ANALYSIS (EDA) AND VISUALIZATION</vt:lpstr>
      <vt:lpstr>Lets see univariate analysis In video</vt:lpstr>
      <vt:lpstr>Categorical variable with sale price</vt:lpstr>
      <vt:lpstr>Joint plot for categorical variables with sales price</vt:lpstr>
      <vt:lpstr>Jointplot for numerical variables with sales price</vt:lpstr>
      <vt:lpstr>Column with outliers </vt:lpstr>
      <vt:lpstr>PowerPoint Presentation</vt:lpstr>
      <vt:lpstr>PowerPoint Presentation</vt:lpstr>
      <vt:lpstr>Checking correlation with target</vt:lpstr>
      <vt:lpstr>Feature selection pca technique</vt:lpstr>
      <vt:lpstr>Selecting model</vt:lpstr>
      <vt:lpstr>Hyperparameter Tuning</vt:lpstr>
      <vt:lpstr>Best Fit line</vt:lpstr>
      <vt:lpstr>Prediction with test data</vt:lpstr>
      <vt:lpstr>CONCLUSION AND SCOPE FOR FUTURE WORK</vt:lpstr>
      <vt:lpstr>                 Thankyou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PRESENTATION </dc:title>
  <dc:creator>Saurav Kumar</dc:creator>
  <cp:lastModifiedBy>Saurav Kumar</cp:lastModifiedBy>
  <cp:revision>1</cp:revision>
  <dcterms:created xsi:type="dcterms:W3CDTF">2022-12-29T04:04:21Z</dcterms:created>
  <dcterms:modified xsi:type="dcterms:W3CDTF">2022-12-29T08:32:46Z</dcterms:modified>
</cp:coreProperties>
</file>